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7" r:id="rId3"/>
  </p:sldMasterIdLst>
  <p:notesMasterIdLst>
    <p:notesMasterId r:id="rId76"/>
  </p:notesMasterIdLst>
  <p:sldIdLst>
    <p:sldId id="291" r:id="rId4"/>
    <p:sldId id="535" r:id="rId5"/>
    <p:sldId id="258" r:id="rId6"/>
    <p:sldId id="536" r:id="rId7"/>
    <p:sldId id="537" r:id="rId8"/>
    <p:sldId id="538" r:id="rId9"/>
    <p:sldId id="381" r:id="rId10"/>
    <p:sldId id="363" r:id="rId11"/>
    <p:sldId id="384" r:id="rId12"/>
    <p:sldId id="385" r:id="rId13"/>
    <p:sldId id="407" r:id="rId14"/>
    <p:sldId id="539" r:id="rId15"/>
    <p:sldId id="386" r:id="rId16"/>
    <p:sldId id="387" r:id="rId17"/>
    <p:sldId id="268" r:id="rId18"/>
    <p:sldId id="562" r:id="rId19"/>
    <p:sldId id="425" r:id="rId20"/>
    <p:sldId id="424" r:id="rId21"/>
    <p:sldId id="426" r:id="rId22"/>
    <p:sldId id="427" r:id="rId23"/>
    <p:sldId id="429" r:id="rId24"/>
    <p:sldId id="393" r:id="rId25"/>
    <p:sldId id="279" r:id="rId26"/>
    <p:sldId id="540" r:id="rId27"/>
    <p:sldId id="541" r:id="rId28"/>
    <p:sldId id="422" r:id="rId29"/>
    <p:sldId id="413" r:id="rId30"/>
    <p:sldId id="430" r:id="rId31"/>
    <p:sldId id="431" r:id="rId32"/>
    <p:sldId id="414" r:id="rId33"/>
    <p:sldId id="416" r:id="rId34"/>
    <p:sldId id="432" r:id="rId35"/>
    <p:sldId id="542" r:id="rId36"/>
    <p:sldId id="418" r:id="rId37"/>
    <p:sldId id="543" r:id="rId38"/>
    <p:sldId id="544" r:id="rId39"/>
    <p:sldId id="263" r:id="rId40"/>
    <p:sldId id="390" r:id="rId41"/>
    <p:sldId id="391" r:id="rId42"/>
    <p:sldId id="419" r:id="rId43"/>
    <p:sldId id="420" r:id="rId44"/>
    <p:sldId id="421" r:id="rId45"/>
    <p:sldId id="545" r:id="rId46"/>
    <p:sldId id="546" r:id="rId47"/>
    <p:sldId id="702" r:id="rId48"/>
    <p:sldId id="264" r:id="rId49"/>
    <p:sldId id="434" r:id="rId50"/>
    <p:sldId id="563" r:id="rId51"/>
    <p:sldId id="435" r:id="rId52"/>
    <p:sldId id="436" r:id="rId53"/>
    <p:sldId id="437" r:id="rId54"/>
    <p:sldId id="701" r:id="rId55"/>
    <p:sldId id="415" r:id="rId56"/>
    <p:sldId id="548" r:id="rId57"/>
    <p:sldId id="440" r:id="rId58"/>
    <p:sldId id="557" r:id="rId59"/>
    <p:sldId id="549" r:id="rId60"/>
    <p:sldId id="547" r:id="rId61"/>
    <p:sldId id="550" r:id="rId62"/>
    <p:sldId id="551" r:id="rId63"/>
    <p:sldId id="552" r:id="rId64"/>
    <p:sldId id="553" r:id="rId65"/>
    <p:sldId id="554" r:id="rId66"/>
    <p:sldId id="555" r:id="rId67"/>
    <p:sldId id="556" r:id="rId68"/>
    <p:sldId id="558" r:id="rId69"/>
    <p:sldId id="559" r:id="rId70"/>
    <p:sldId id="560" r:id="rId71"/>
    <p:sldId id="561" r:id="rId72"/>
    <p:sldId id="447" r:id="rId73"/>
    <p:sldId id="564" r:id="rId74"/>
    <p:sldId id="703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10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《Convex Optimization》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8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9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如要解决上述问题，解需要满足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/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满足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条件后极小化 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即可得到在不等式约束条件下的可行解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7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6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72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97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2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拉格朗日对偶性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37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</a:t>
            </a:r>
            <a:r>
              <a:rPr lang="zh-CN" altLang="en-US" dirty="0"/>
              <a:t>不能全部等于</a:t>
            </a:r>
            <a:r>
              <a:rPr lang="en-US" altLang="zh-CN" dirty="0"/>
              <a:t>0</a:t>
            </a:r>
            <a:r>
              <a:rPr lang="zh-CN" altLang="en-US" dirty="0"/>
              <a:t>，否则</a:t>
            </a:r>
            <a:r>
              <a:rPr lang="en-US" altLang="zh-CN" dirty="0"/>
              <a:t>w=0</a:t>
            </a:r>
          </a:p>
          <a:p>
            <a:r>
              <a:rPr lang="zh-CN" altLang="en-US" dirty="0"/>
              <a:t>可见支持向量的重要性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8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修改硬间隔称为软间隔</a:t>
            </a:r>
            <a:endParaRPr lang="en-US" altLang="zh-CN" dirty="0"/>
          </a:p>
          <a:p>
            <a:r>
              <a:rPr lang="zh-CN" altLang="en-US" dirty="0"/>
              <a:t>无法满足间隔大于等于</a:t>
            </a:r>
            <a:r>
              <a:rPr lang="en-US" altLang="zh-CN" dirty="0"/>
              <a:t>1</a:t>
            </a:r>
            <a:r>
              <a:rPr lang="zh-CN" altLang="en-US" dirty="0"/>
              <a:t>的约束条件</a:t>
            </a:r>
            <a:endParaRPr lang="en-US" altLang="zh-CN" dirty="0"/>
          </a:p>
          <a:p>
            <a:r>
              <a:rPr lang="zh-CN" altLang="en-US" dirty="0"/>
              <a:t>松弛变量 柯西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18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18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映射到一个更高维的空间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00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46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89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03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是否满足条件是在一定</a:t>
            </a:r>
            <a:r>
              <a:rPr lang="en-US" altLang="zh-CN" dirty="0"/>
              <a:t>e</a:t>
            </a:r>
            <a:r>
              <a:rPr lang="zh-CN" altLang="en-US" dirty="0"/>
              <a:t>的精度下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8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00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5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w,b</a:t>
            </a:r>
            <a:r>
              <a:rPr lang="zh-CN" altLang="en-US" dirty="0"/>
              <a:t>变为原来的</a:t>
            </a:r>
            <a:r>
              <a:rPr lang="en-US" altLang="zh-CN" dirty="0"/>
              <a:t>2</a:t>
            </a:r>
            <a:r>
              <a:rPr lang="zh-CN" altLang="en-US" dirty="0"/>
              <a:t>倍，函数间隔就变化了，但是超平面没变，没用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超平面参数成比例变化，函数间隔会变，几何间隔不会改变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5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24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74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求解：凸二次规划问题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最大间隔分类超平面的存在和唯一性，书上有证明 </a:t>
            </a:r>
            <a:r>
              <a:rPr lang="en-US" altLang="zh-CN" dirty="0"/>
              <a:t>p117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3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34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78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8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54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0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4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99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59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78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5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708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82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79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07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90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47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16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44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4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48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5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10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jpeg"/><Relationship Id="rId10" Type="http://schemas.openxmlformats.org/officeDocument/2006/relationships/image" Target="../media/image55.png"/><Relationship Id="rId4" Type="http://schemas.openxmlformats.org/officeDocument/2006/relationships/image" Target="../media/image46.jpeg"/><Relationship Id="rId9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9.png"/><Relationship Id="rId4" Type="http://schemas.openxmlformats.org/officeDocument/2006/relationships/image" Target="../media/image7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7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C1AC1-0EC5-443F-9263-20079B54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EBEF1-571D-4E41-B034-AFDA4C72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函数间隔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27F0C7-C32D-4BEE-8B02-D7C201BD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9" y="2472079"/>
            <a:ext cx="10452577" cy="33600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366B1D-EE06-4BC3-91F2-A739715B2D10}"/>
              </a:ext>
            </a:extLst>
          </p:cNvPr>
          <p:cNvSpPr/>
          <p:nvPr/>
        </p:nvSpPr>
        <p:spPr>
          <a:xfrm>
            <a:off x="1779104" y="2832652"/>
            <a:ext cx="1480931" cy="506896"/>
          </a:xfrm>
          <a:prstGeom prst="rect">
            <a:avLst/>
          </a:prstGeom>
          <a:noFill/>
          <a:ln w="3810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77F678-B912-439F-BAF3-E69367410549}"/>
              </a:ext>
            </a:extLst>
          </p:cNvPr>
          <p:cNvSpPr/>
          <p:nvPr/>
        </p:nvSpPr>
        <p:spPr>
          <a:xfrm>
            <a:off x="2965173" y="4051400"/>
            <a:ext cx="2441714" cy="506896"/>
          </a:xfrm>
          <a:prstGeom prst="rect">
            <a:avLst/>
          </a:prstGeom>
          <a:noFill/>
          <a:ln w="3810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9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C1AC1-0EC5-443F-9263-20079B54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EBEF1-571D-4E41-B034-AFDA4C72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几何间隔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1F147-47B9-4D8E-BCE4-995E92FD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64" y="2173548"/>
            <a:ext cx="10092102" cy="384956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602F06-FA19-4CC7-B42E-23468DA2D18E}"/>
              </a:ext>
            </a:extLst>
          </p:cNvPr>
          <p:cNvSpPr/>
          <p:nvPr/>
        </p:nvSpPr>
        <p:spPr>
          <a:xfrm>
            <a:off x="5728252" y="3747553"/>
            <a:ext cx="735495" cy="536713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3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8BDB4-2FD4-4595-A6C7-07D31236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间隔最大化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3C77F6-10DA-4102-A43B-380B2438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支持向量在确定分离超平面中起着</a:t>
            </a:r>
            <a:r>
              <a:rPr lang="zh-CN" altLang="en-US" dirty="0">
                <a:solidFill>
                  <a:srgbClr val="FF0000"/>
                </a:solidFill>
              </a:rPr>
              <a:t>决定性作用</a:t>
            </a:r>
            <a:r>
              <a:rPr lang="zh-CN" altLang="en-US" dirty="0"/>
              <a:t>（很少，但很重要） ，所以将这种分类模型称为支持向量机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4DF7A-8888-405E-9770-6B54F116EC24}"/>
              </a:ext>
            </a:extLst>
          </p:cNvPr>
          <p:cNvSpPr/>
          <p:nvPr/>
        </p:nvSpPr>
        <p:spPr>
          <a:xfrm>
            <a:off x="5675615" y="1232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F227FB3-1403-499A-9052-FA2E24B57ACC}"/>
              </a:ext>
            </a:extLst>
          </p:cNvPr>
          <p:cNvCxnSpPr>
            <a:cxnSpLocks/>
          </p:cNvCxnSpPr>
          <p:nvPr/>
        </p:nvCxnSpPr>
        <p:spPr>
          <a:xfrm>
            <a:off x="5675615" y="2445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2EF2C6B-3238-4051-9BD4-150D25B8B882}"/>
              </a:ext>
            </a:extLst>
          </p:cNvPr>
          <p:cNvSpPr/>
          <p:nvPr/>
        </p:nvSpPr>
        <p:spPr>
          <a:xfrm>
            <a:off x="8637476" y="1421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4E5FB9-DC90-404A-B1B0-21460FE7B3D2}"/>
              </a:ext>
            </a:extLst>
          </p:cNvPr>
          <p:cNvSpPr/>
          <p:nvPr/>
        </p:nvSpPr>
        <p:spPr>
          <a:xfrm>
            <a:off x="9465737" y="2126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66CE00C-380D-4AB1-889B-5C29BB93AAEE}"/>
              </a:ext>
            </a:extLst>
          </p:cNvPr>
          <p:cNvSpPr/>
          <p:nvPr/>
        </p:nvSpPr>
        <p:spPr>
          <a:xfrm>
            <a:off x="7895354" y="1660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8FD1B76-568B-49D0-828D-70E90E8C5601}"/>
              </a:ext>
            </a:extLst>
          </p:cNvPr>
          <p:cNvSpPr/>
          <p:nvPr/>
        </p:nvSpPr>
        <p:spPr>
          <a:xfrm>
            <a:off x="8493358" y="2126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47D3CEA-6023-494D-96E4-A2A2BD05E612}"/>
              </a:ext>
            </a:extLst>
          </p:cNvPr>
          <p:cNvSpPr/>
          <p:nvPr/>
        </p:nvSpPr>
        <p:spPr>
          <a:xfrm>
            <a:off x="8166978" y="2849430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B0D5190-E109-4BFE-84D3-DC8E2D233826}"/>
              </a:ext>
            </a:extLst>
          </p:cNvPr>
          <p:cNvSpPr/>
          <p:nvPr/>
        </p:nvSpPr>
        <p:spPr>
          <a:xfrm>
            <a:off x="9311680" y="320167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5EB028-8C79-424C-A00B-B966B4888446}"/>
              </a:ext>
            </a:extLst>
          </p:cNvPr>
          <p:cNvSpPr/>
          <p:nvPr/>
        </p:nvSpPr>
        <p:spPr>
          <a:xfrm>
            <a:off x="6123056" y="2716432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FE9A9A-55FA-4336-9B08-E058F004D4B3}"/>
              </a:ext>
            </a:extLst>
          </p:cNvPr>
          <p:cNvSpPr/>
          <p:nvPr/>
        </p:nvSpPr>
        <p:spPr>
          <a:xfrm>
            <a:off x="7455135" y="318453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6ADFC5-D36D-4AC2-B6A8-398FEE8DF989}"/>
              </a:ext>
            </a:extLst>
          </p:cNvPr>
          <p:cNvSpPr/>
          <p:nvPr/>
        </p:nvSpPr>
        <p:spPr>
          <a:xfrm>
            <a:off x="5854879" y="3776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E20D2-53E8-49B1-872F-B96EE8643164}"/>
              </a:ext>
            </a:extLst>
          </p:cNvPr>
          <p:cNvSpPr/>
          <p:nvPr/>
        </p:nvSpPr>
        <p:spPr>
          <a:xfrm>
            <a:off x="6351837" y="3419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A8634F-1A0C-4BA7-B80B-D3147735A0EC}"/>
              </a:ext>
            </a:extLst>
          </p:cNvPr>
          <p:cNvSpPr/>
          <p:nvPr/>
        </p:nvSpPr>
        <p:spPr>
          <a:xfrm>
            <a:off x="6570498" y="4432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0A3EDC-0D7E-4E46-A159-77BEEDF3A2FD}"/>
              </a:ext>
            </a:extLst>
          </p:cNvPr>
          <p:cNvSpPr/>
          <p:nvPr/>
        </p:nvSpPr>
        <p:spPr>
          <a:xfrm>
            <a:off x="7895354" y="4432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B867FB-DBDD-4255-A07A-FB02E5CF6479}"/>
              </a:ext>
            </a:extLst>
          </p:cNvPr>
          <p:cNvCxnSpPr/>
          <p:nvPr/>
        </p:nvCxnSpPr>
        <p:spPr>
          <a:xfrm>
            <a:off x="5675615" y="1232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CBE0B0-5612-4651-8A95-E69097D73EAA}"/>
              </a:ext>
            </a:extLst>
          </p:cNvPr>
          <p:cNvCxnSpPr>
            <a:cxnSpLocks/>
          </p:cNvCxnSpPr>
          <p:nvPr/>
        </p:nvCxnSpPr>
        <p:spPr>
          <a:xfrm>
            <a:off x="6249130" y="1232452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61ECF70-AC03-4CE6-9BD9-02EE9A942C78}"/>
              </a:ext>
            </a:extLst>
          </p:cNvPr>
          <p:cNvCxnSpPr>
            <a:cxnSpLocks/>
          </p:cNvCxnSpPr>
          <p:nvPr/>
        </p:nvCxnSpPr>
        <p:spPr>
          <a:xfrm>
            <a:off x="5648898" y="1605489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92364E-F7AF-46EF-919D-0FAA3EFBD285}"/>
              </a:ext>
            </a:extLst>
          </p:cNvPr>
          <p:cNvCxnSpPr>
            <a:cxnSpLocks/>
          </p:cNvCxnSpPr>
          <p:nvPr/>
        </p:nvCxnSpPr>
        <p:spPr>
          <a:xfrm>
            <a:off x="5675615" y="2309983"/>
            <a:ext cx="4343400" cy="1342060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B5512A-F27A-4C34-9B1F-1FCAC655A039}"/>
              </a:ext>
            </a:extLst>
          </p:cNvPr>
          <p:cNvCxnSpPr>
            <a:cxnSpLocks/>
          </p:cNvCxnSpPr>
          <p:nvPr/>
        </p:nvCxnSpPr>
        <p:spPr>
          <a:xfrm>
            <a:off x="5678928" y="2594380"/>
            <a:ext cx="4340087" cy="131753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对话气泡: 矩形 38">
            <a:extLst>
              <a:ext uri="{FF2B5EF4-FFF2-40B4-BE49-F238E27FC236}">
                <a16:creationId xmlns:a16="http://schemas.microsoft.com/office/drawing/2014/main" id="{5847DD5D-74B3-48E7-A6CB-B80FE0432C9C}"/>
              </a:ext>
            </a:extLst>
          </p:cNvPr>
          <p:cNvSpPr/>
          <p:nvPr/>
        </p:nvSpPr>
        <p:spPr>
          <a:xfrm>
            <a:off x="3767838" y="745435"/>
            <a:ext cx="856849" cy="834887"/>
          </a:xfrm>
          <a:prstGeom prst="wedgeRectCallout">
            <a:avLst>
              <a:gd name="adj1" fmla="val 268270"/>
              <a:gd name="adj2" fmla="val 625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</a:t>
            </a:r>
          </a:p>
        </p:txBody>
      </p:sp>
      <p:sp>
        <p:nvSpPr>
          <p:cNvPr id="41" name="对话气泡: 矩形 40">
            <a:extLst>
              <a:ext uri="{FF2B5EF4-FFF2-40B4-BE49-F238E27FC236}">
                <a16:creationId xmlns:a16="http://schemas.microsoft.com/office/drawing/2014/main" id="{7C20A06D-A394-4B76-9E3F-A786416CF937}"/>
              </a:ext>
            </a:extLst>
          </p:cNvPr>
          <p:cNvSpPr/>
          <p:nvPr/>
        </p:nvSpPr>
        <p:spPr>
          <a:xfrm>
            <a:off x="3046249" y="1973082"/>
            <a:ext cx="916145" cy="756083"/>
          </a:xfrm>
          <a:prstGeom prst="wedgeRectCallout">
            <a:avLst>
              <a:gd name="adj1" fmla="val 267617"/>
              <a:gd name="adj2" fmla="val -6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间隔</a:t>
            </a:r>
          </a:p>
        </p:txBody>
      </p:sp>
      <p:sp>
        <p:nvSpPr>
          <p:cNvPr id="42" name="对话气泡: 矩形 41">
            <a:extLst>
              <a:ext uri="{FF2B5EF4-FFF2-40B4-BE49-F238E27FC236}">
                <a16:creationId xmlns:a16="http://schemas.microsoft.com/office/drawing/2014/main" id="{3C394341-6C60-4D57-ACFC-B465233652C2}"/>
              </a:ext>
            </a:extLst>
          </p:cNvPr>
          <p:cNvSpPr/>
          <p:nvPr/>
        </p:nvSpPr>
        <p:spPr>
          <a:xfrm>
            <a:off x="3046248" y="1973081"/>
            <a:ext cx="916145" cy="756083"/>
          </a:xfrm>
          <a:prstGeom prst="wedgeRectCallout">
            <a:avLst>
              <a:gd name="adj1" fmla="val 406900"/>
              <a:gd name="adj2" fmla="val -3060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BC4020-1A0B-4D3F-AD35-3B48DCDDCE05}"/>
                  </a:ext>
                </a:extLst>
              </p:cNvPr>
              <p:cNvSpPr/>
              <p:nvPr/>
            </p:nvSpPr>
            <p:spPr>
              <a:xfrm>
                <a:off x="6191405" y="1273238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BC4020-1A0B-4D3F-AD35-3B48DCDDC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05" y="1273238"/>
                <a:ext cx="1506374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6FCE65E-C9C0-4A5D-AD3B-C6FDAE3DF7D1}"/>
                  </a:ext>
                </a:extLst>
              </p:cNvPr>
              <p:cNvSpPr/>
              <p:nvPr/>
            </p:nvSpPr>
            <p:spPr>
              <a:xfrm>
                <a:off x="8033286" y="4608951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6FCE65E-C9C0-4A5D-AD3B-C6FDAE3D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286" y="4608951"/>
                <a:ext cx="15833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09259B-A33E-403F-AB20-DE2E42B7A5A4}"/>
                  </a:ext>
                </a:extLst>
              </p:cNvPr>
              <p:cNvSpPr/>
              <p:nvPr/>
            </p:nvSpPr>
            <p:spPr>
              <a:xfrm>
                <a:off x="9070203" y="1490074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A09259B-A33E-403F-AB20-DE2E42B7A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03" y="1490074"/>
                <a:ext cx="87427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98384E-0FD2-44C1-AC5F-DBCEF3FC9412}"/>
                  </a:ext>
                </a:extLst>
              </p:cNvPr>
              <p:cNvSpPr/>
              <p:nvPr/>
            </p:nvSpPr>
            <p:spPr>
              <a:xfrm>
                <a:off x="6715628" y="3788423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98384E-0FD2-44C1-AC5F-DBCEF3FC9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628" y="3788423"/>
                <a:ext cx="104740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75760A9-2D77-4009-A898-DBF0FA143B2F}"/>
                  </a:ext>
                </a:extLst>
              </p:cNvPr>
              <p:cNvSpPr/>
              <p:nvPr/>
            </p:nvSpPr>
            <p:spPr>
              <a:xfrm>
                <a:off x="9984861" y="2450371"/>
                <a:ext cx="1540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75760A9-2D77-4009-A898-DBF0FA143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61" y="2450371"/>
                <a:ext cx="15407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08B2F3-0F52-4A18-8579-D9C01C9408C3}"/>
                  </a:ext>
                </a:extLst>
              </p:cNvPr>
              <p:cNvSpPr/>
              <p:nvPr/>
            </p:nvSpPr>
            <p:spPr>
              <a:xfrm>
                <a:off x="4124841" y="4145404"/>
                <a:ext cx="1617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≤-</m:t>
                      </m:r>
                      <m:r>
                        <a:rPr lang="en-US" altLang="zh-CN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08B2F3-0F52-4A18-8579-D9C01C940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41" y="4145404"/>
                <a:ext cx="1617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5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5D1AF-1ADC-468B-A5CF-825A802E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46A90B-6113-43AF-A7BF-034EB6C7E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间隔最大化</a:t>
                </a:r>
                <a:r>
                  <a:rPr lang="zh-CN" altLang="en-US" dirty="0"/>
                  <a:t>：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硬间隔最大化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以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充分大的确信度</a:t>
                </a:r>
                <a:r>
                  <a:rPr lang="zh-CN" altLang="en-US" b="1" dirty="0"/>
                  <a:t>对训练数据进行分类</a:t>
                </a:r>
                <a:endParaRPr lang="en-US" altLang="zh-CN" b="1" dirty="0"/>
              </a:p>
              <a:p>
                <a:pPr lvl="1"/>
                <a:r>
                  <a:rPr lang="zh-CN" altLang="en-US" b="1" dirty="0">
                    <a:solidFill>
                      <a:srgbClr val="0085B4"/>
                    </a:solidFill>
                  </a:rPr>
                  <a:t>泛化能力强</a:t>
                </a:r>
                <a:r>
                  <a:rPr lang="zh-CN" altLang="en-US" b="1" dirty="0"/>
                  <a:t>；对新实例有很好的预测性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/>
                  <a:t>;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1" dirty="0"/>
                  <a:t>两式子相减：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等价于：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b="1" dirty="0"/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46A90B-6113-43AF-A7BF-034EB6C7E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AFF6D9A-D282-4A8B-B3D6-0DDA49784380}"/>
              </a:ext>
            </a:extLst>
          </p:cNvPr>
          <p:cNvSpPr/>
          <p:nvPr/>
        </p:nvSpPr>
        <p:spPr>
          <a:xfrm>
            <a:off x="6985329" y="785191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D905AFB-9888-4EE4-AAEB-21B8D610D9BB}"/>
              </a:ext>
            </a:extLst>
          </p:cNvPr>
          <p:cNvSpPr/>
          <p:nvPr/>
        </p:nvSpPr>
        <p:spPr>
          <a:xfrm>
            <a:off x="9947190" y="974035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6FF6392-CB7A-4CAF-AC3F-92CD2C90DB69}"/>
              </a:ext>
            </a:extLst>
          </p:cNvPr>
          <p:cNvSpPr/>
          <p:nvPr/>
        </p:nvSpPr>
        <p:spPr>
          <a:xfrm>
            <a:off x="10775451" y="1679713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3E4C603-4B7C-43FB-8C2F-88C8A3308353}"/>
              </a:ext>
            </a:extLst>
          </p:cNvPr>
          <p:cNvSpPr/>
          <p:nvPr/>
        </p:nvSpPr>
        <p:spPr>
          <a:xfrm>
            <a:off x="9205068" y="12135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0F3DE1E-0FCB-41B1-A4E6-EBB373649C50}"/>
              </a:ext>
            </a:extLst>
          </p:cNvPr>
          <p:cNvSpPr/>
          <p:nvPr/>
        </p:nvSpPr>
        <p:spPr>
          <a:xfrm>
            <a:off x="9803072" y="1679713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65AA7-20C2-4013-8A9D-EA69FE3FA570}"/>
              </a:ext>
            </a:extLst>
          </p:cNvPr>
          <p:cNvSpPr/>
          <p:nvPr/>
        </p:nvSpPr>
        <p:spPr>
          <a:xfrm>
            <a:off x="9540898" y="245862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C0A4A1-48F3-489B-AC9D-FCDA67D03437}"/>
              </a:ext>
            </a:extLst>
          </p:cNvPr>
          <p:cNvSpPr/>
          <p:nvPr/>
        </p:nvSpPr>
        <p:spPr>
          <a:xfrm>
            <a:off x="10621394" y="265374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C287A5-C7F4-4BF4-8201-AF421717FCA2}"/>
              </a:ext>
            </a:extLst>
          </p:cNvPr>
          <p:cNvSpPr/>
          <p:nvPr/>
        </p:nvSpPr>
        <p:spPr>
          <a:xfrm>
            <a:off x="7432770" y="237822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4C11C-187C-45DC-8F13-60F56683581D}"/>
              </a:ext>
            </a:extLst>
          </p:cNvPr>
          <p:cNvSpPr/>
          <p:nvPr/>
        </p:nvSpPr>
        <p:spPr>
          <a:xfrm>
            <a:off x="8768515" y="2738812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8244DC-DF22-4E81-91E5-BE1651195AFF}"/>
              </a:ext>
            </a:extLst>
          </p:cNvPr>
          <p:cNvSpPr/>
          <p:nvPr/>
        </p:nvSpPr>
        <p:spPr>
          <a:xfrm>
            <a:off x="7164593" y="332960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10B2D9-81C1-4B0C-B437-C05A9D517733}"/>
              </a:ext>
            </a:extLst>
          </p:cNvPr>
          <p:cNvSpPr/>
          <p:nvPr/>
        </p:nvSpPr>
        <p:spPr>
          <a:xfrm>
            <a:off x="7661551" y="297179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7B4AB6-28EA-425F-9E95-6CDBA52D6494}"/>
              </a:ext>
            </a:extLst>
          </p:cNvPr>
          <p:cNvSpPr/>
          <p:nvPr/>
        </p:nvSpPr>
        <p:spPr>
          <a:xfrm>
            <a:off x="7880212" y="398544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861CA7-2B5D-4BDF-BDC8-00E699AFD463}"/>
              </a:ext>
            </a:extLst>
          </p:cNvPr>
          <p:cNvSpPr/>
          <p:nvPr/>
        </p:nvSpPr>
        <p:spPr>
          <a:xfrm>
            <a:off x="9205068" y="398544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1914739-2D8C-4A79-A4DD-51FA35C4C929}"/>
              </a:ext>
            </a:extLst>
          </p:cNvPr>
          <p:cNvCxnSpPr/>
          <p:nvPr/>
        </p:nvCxnSpPr>
        <p:spPr>
          <a:xfrm>
            <a:off x="6985329" y="785191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CD07935-AC3F-42B5-8333-2C8D137DB332}"/>
              </a:ext>
            </a:extLst>
          </p:cNvPr>
          <p:cNvCxnSpPr>
            <a:cxnSpLocks/>
          </p:cNvCxnSpPr>
          <p:nvPr/>
        </p:nvCxnSpPr>
        <p:spPr>
          <a:xfrm>
            <a:off x="7558844" y="785191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FB4E9B7-E636-4BCB-9FD6-5E092C041BA5}"/>
              </a:ext>
            </a:extLst>
          </p:cNvPr>
          <p:cNvCxnSpPr>
            <a:cxnSpLocks/>
          </p:cNvCxnSpPr>
          <p:nvPr/>
        </p:nvCxnSpPr>
        <p:spPr>
          <a:xfrm>
            <a:off x="6975390" y="1133061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49C42B-5062-4EBD-87B0-EA2013A34AD6}"/>
                  </a:ext>
                </a:extLst>
              </p:cNvPr>
              <p:cNvSpPr/>
              <p:nvPr/>
            </p:nvSpPr>
            <p:spPr>
              <a:xfrm>
                <a:off x="7501119" y="825977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49C42B-5062-4EBD-87B0-EA2013A34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19" y="825977"/>
                <a:ext cx="15063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9B1007-18A0-4273-9EF9-18C1C30872D8}"/>
                  </a:ext>
                </a:extLst>
              </p:cNvPr>
              <p:cNvSpPr/>
              <p:nvPr/>
            </p:nvSpPr>
            <p:spPr>
              <a:xfrm>
                <a:off x="9343000" y="4161690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59B1007-18A0-4273-9EF9-18C1C308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00" y="4161690"/>
                <a:ext cx="158331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7C3B8FC-A2EF-4BBB-8E81-CCAB6AB12C03}"/>
                  </a:ext>
                </a:extLst>
              </p:cNvPr>
              <p:cNvSpPr/>
              <p:nvPr/>
            </p:nvSpPr>
            <p:spPr>
              <a:xfrm>
                <a:off x="10379917" y="1042813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7C3B8FC-A2EF-4BBB-8E81-CCAB6AB12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917" y="1042813"/>
                <a:ext cx="87427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80B764-A9F5-4647-BD0A-CDFC031089C8}"/>
                  </a:ext>
                </a:extLst>
              </p:cNvPr>
              <p:cNvSpPr/>
              <p:nvPr/>
            </p:nvSpPr>
            <p:spPr>
              <a:xfrm>
                <a:off x="8025342" y="3341162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80B764-A9F5-4647-BD0A-CDFC03108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342" y="3341162"/>
                <a:ext cx="1047403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5A9F92-BF84-4278-BAA5-E8A33DBCA7F8}"/>
                  </a:ext>
                </a:extLst>
              </p:cNvPr>
              <p:cNvSpPr/>
              <p:nvPr/>
            </p:nvSpPr>
            <p:spPr>
              <a:xfrm>
                <a:off x="9861058" y="2327502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E5A9F92-BF84-4278-BAA5-E8A33DBCA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058" y="2327502"/>
                <a:ext cx="525528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2158E0A-E118-44E8-A2F1-17AC849755E8}"/>
                  </a:ext>
                </a:extLst>
              </p:cNvPr>
              <p:cNvSpPr/>
              <p:nvPr/>
            </p:nvSpPr>
            <p:spPr>
              <a:xfrm>
                <a:off x="8718095" y="2948147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2158E0A-E118-44E8-A2F1-17AC84975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095" y="2948147"/>
                <a:ext cx="525528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支持向量机学习的最优化问题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最大间隔分离超平面的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存在</a:t>
                </a:r>
                <a:r>
                  <a:rPr lang="zh-CN" altLang="en-US" dirty="0">
                    <a:solidFill>
                      <a:srgbClr val="CC00FF"/>
                    </a:solidFill>
                  </a:rPr>
                  <a:t>唯一性</a:t>
                </a:r>
                <a:endParaRPr lang="en-US" altLang="zh-CN" dirty="0">
                  <a:solidFill>
                    <a:srgbClr val="CC00FF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39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CF7BF-6F15-F04D-A9B4-2018B0A9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552" b="80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27A2A1BE-92EC-CD44-8329-63DCC6714F2B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证明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5AB-E057-DB44-B604-98F1EBF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99" y="3592187"/>
            <a:ext cx="3265813" cy="3265813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D32C7E3A-40C9-CF4F-A5BC-4327144D11D1}"/>
              </a:ext>
            </a:extLst>
          </p:cNvPr>
          <p:cNvSpPr txBox="1"/>
          <p:nvPr/>
        </p:nvSpPr>
        <p:spPr>
          <a:xfrm>
            <a:off x="2659600" y="462984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存在唯一性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AE660547-9833-0549-9A66-1335E8522A0B}"/>
              </a:ext>
            </a:extLst>
          </p:cNvPr>
          <p:cNvSpPr txBox="1"/>
          <p:nvPr/>
        </p:nvSpPr>
        <p:spPr>
          <a:xfrm>
            <a:off x="991400" y="1317283"/>
            <a:ext cx="9531007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）存在性（略）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）唯一性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/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假设存在两组最优解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blipFill>
                <a:blip r:embed="rId4"/>
                <a:stretch>
                  <a:fillRect l="-1526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60F56414-EDBD-4D1B-BFA1-F4DFEF322907}"/>
              </a:ext>
            </a:extLst>
          </p:cNvPr>
          <p:cNvSpPr/>
          <p:nvPr/>
        </p:nvSpPr>
        <p:spPr>
          <a:xfrm>
            <a:off x="5387009" y="2753252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29F6A5C-2840-453C-92C2-35FBB485DC8F}"/>
              </a:ext>
            </a:extLst>
          </p:cNvPr>
          <p:cNvSpPr txBox="1"/>
          <p:nvPr/>
        </p:nvSpPr>
        <p:spPr>
          <a:xfrm>
            <a:off x="5924522" y="2521416"/>
            <a:ext cx="4395609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两组解相同即可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9">
                <a:extLst>
                  <a:ext uri="{FF2B5EF4-FFF2-40B4-BE49-F238E27FC236}">
                    <a16:creationId xmlns:a16="http://schemas.microsoft.com/office/drawing/2014/main" id="{C3B4370D-DA2A-47EB-95A1-046C46BB96FC}"/>
                  </a:ext>
                </a:extLst>
              </p:cNvPr>
              <p:cNvSpPr txBox="1"/>
              <p:nvPr/>
            </p:nvSpPr>
            <p:spPr>
              <a:xfrm>
                <a:off x="991400" y="3113816"/>
                <a:ext cx="7943878" cy="61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最优解相同意味两个解对应间隔大小相同，所以：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𝒄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7" name="文本框 19">
                <a:extLst>
                  <a:ext uri="{FF2B5EF4-FFF2-40B4-BE49-F238E27FC236}">
                    <a16:creationId xmlns:a16="http://schemas.microsoft.com/office/drawing/2014/main" id="{C3B4370D-DA2A-47EB-95A1-046C46BB9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3113816"/>
                <a:ext cx="7943878" cy="611771"/>
              </a:xfrm>
              <a:prstGeom prst="rect">
                <a:avLst/>
              </a:prstGeom>
              <a:blipFill>
                <a:blip r:embed="rId5"/>
                <a:stretch>
                  <a:fillRect l="-844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B095FD7-C6B5-4276-A5DB-A618351A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061" y="3986309"/>
            <a:ext cx="2628705" cy="6117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F5F23A-2465-4F1B-BD61-8C2DE4C13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696" y="3902351"/>
            <a:ext cx="3865401" cy="708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/>
              <p:nvPr/>
            </p:nvSpPr>
            <p:spPr>
              <a:xfrm>
                <a:off x="991400" y="4589674"/>
                <a:ext cx="7405980" cy="695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如果等号成立：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，且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altLang="zh-CN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+mn-ea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|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4589674"/>
                <a:ext cx="7405980" cy="695062"/>
              </a:xfrm>
              <a:prstGeom prst="rect">
                <a:avLst/>
              </a:prstGeom>
              <a:blipFill>
                <a:blip r:embed="rId8"/>
                <a:stretch>
                  <a:fillRect l="-905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矩形 4">
                <a:extLst>
                  <a:ext uri="{FF2B5EF4-FFF2-40B4-BE49-F238E27FC236}">
                    <a16:creationId xmlns:a16="http://schemas.microsoft.com/office/drawing/2014/main" id="{9114EA71-B5B1-4687-9115-FDB012825D2E}"/>
                  </a:ext>
                </a:extLst>
              </p:cNvPr>
              <p:cNvSpPr/>
              <p:nvPr/>
            </p:nvSpPr>
            <p:spPr>
              <a:xfrm>
                <a:off x="6584227" y="633046"/>
                <a:ext cx="5402510" cy="1665234"/>
              </a:xfrm>
              <a:prstGeom prst="wedgeRectCallout">
                <a:avLst>
                  <a:gd name="adj1" fmla="val -123396"/>
                  <a:gd name="adj2" fmla="val 204999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两边平方有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如果相等，则两个向量夹角为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，重合</a:t>
                </a:r>
              </a:p>
            </p:txBody>
          </p:sp>
        </mc:Choice>
        <mc:Fallback xmlns="">
          <p:sp>
            <p:nvSpPr>
              <p:cNvPr id="5" name="对话气泡: 矩形 4">
                <a:extLst>
                  <a:ext uri="{FF2B5EF4-FFF2-40B4-BE49-F238E27FC236}">
                    <a16:creationId xmlns:a16="http://schemas.microsoft.com/office/drawing/2014/main" id="{9114EA71-B5B1-4687-9115-FDB012825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227" y="633046"/>
                <a:ext cx="5402510" cy="1665234"/>
              </a:xfrm>
              <a:prstGeom prst="wedgeRectCallout">
                <a:avLst>
                  <a:gd name="adj1" fmla="val -123396"/>
                  <a:gd name="adj2" fmla="val 204999"/>
                </a:avLst>
              </a:prstGeom>
              <a:blipFill>
                <a:blip r:embed="rId9"/>
                <a:stretch>
                  <a:fillRect t="-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41BA3BA-46B8-4A22-A552-E9747112384C}"/>
                  </a:ext>
                </a:extLst>
              </p:cNvPr>
              <p:cNvSpPr txBox="1"/>
              <p:nvPr/>
            </p:nvSpPr>
            <p:spPr>
              <a:xfrm>
                <a:off x="991400" y="5317578"/>
                <a:ext cx="7405980" cy="60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=±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𝟏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,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因为</a:t>
                </a:r>
                <a:r>
                  <a:rPr lang="en-US" altLang="zh-CN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w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不能为</a:t>
                </a:r>
                <a:r>
                  <a:rPr lang="en-US" altLang="zh-CN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0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𝟏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6" name="文本框 19">
                <a:extLst>
                  <a:ext uri="{FF2B5EF4-FFF2-40B4-BE49-F238E27FC236}">
                    <a16:creationId xmlns:a16="http://schemas.microsoft.com/office/drawing/2014/main" id="{941BA3BA-46B8-4A22-A552-E97471123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5317578"/>
                <a:ext cx="7405980" cy="608565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F75611A7-3433-4A34-8BF8-8AA4BE70E86E}"/>
                  </a:ext>
                </a:extLst>
              </p:cNvPr>
              <p:cNvSpPr txBox="1"/>
              <p:nvPr/>
            </p:nvSpPr>
            <p:spPr>
              <a:xfrm>
                <a:off x="1005786" y="5891628"/>
                <a:ext cx="7405980" cy="616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sym typeface="+mn-ea"/>
                  </a:rPr>
                  <a:t>故有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F75611A7-3433-4A34-8BF8-8AA4BE70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86" y="5891628"/>
                <a:ext cx="7405980" cy="616707"/>
              </a:xfrm>
              <a:prstGeom prst="rect">
                <a:avLst/>
              </a:prstGeom>
              <a:blipFill>
                <a:blip r:embed="rId11"/>
                <a:stretch>
                  <a:fillRect l="-905" b="-1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8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  <p:bldP spid="2" grpId="0" animBg="1"/>
      <p:bldP spid="12" grpId="0"/>
      <p:bldP spid="17" grpId="0"/>
      <p:bldP spid="15" grpId="0"/>
      <p:bldP spid="5" grpId="0" animBg="1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CF7BF-6F15-F04D-A9B4-2018B0A9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552" b="808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27A2A1BE-92EC-CD44-8329-63DCC6714F2B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证明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5AB-E057-DB44-B604-98F1EBF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99" y="3592187"/>
            <a:ext cx="3265813" cy="3265813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D32C7E3A-40C9-CF4F-A5BC-4327144D11D1}"/>
              </a:ext>
            </a:extLst>
          </p:cNvPr>
          <p:cNvSpPr txBox="1"/>
          <p:nvPr/>
        </p:nvSpPr>
        <p:spPr>
          <a:xfrm>
            <a:off x="2659600" y="462984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存在唯一性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AE660547-9833-0549-9A66-1335E8522A0B}"/>
              </a:ext>
            </a:extLst>
          </p:cNvPr>
          <p:cNvSpPr txBox="1"/>
          <p:nvPr/>
        </p:nvSpPr>
        <p:spPr>
          <a:xfrm>
            <a:off x="991400" y="1317283"/>
            <a:ext cx="9531007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）存在性（略）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）唯一性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/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两组最优解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)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0" name="文本框 19">
                <a:extLst>
                  <a:ext uri="{FF2B5EF4-FFF2-40B4-BE49-F238E27FC236}">
                    <a16:creationId xmlns:a16="http://schemas.microsoft.com/office/drawing/2014/main" id="{6650A54F-76F5-440E-B509-D54B13C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0" y="2501465"/>
                <a:ext cx="4395609" cy="630365"/>
              </a:xfrm>
              <a:prstGeom prst="rect">
                <a:avLst/>
              </a:prstGeom>
              <a:blipFill>
                <a:blip r:embed="rId4"/>
                <a:stretch>
                  <a:fillRect l="-1526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60F56414-EDBD-4D1B-BFA1-F4DFEF322907}"/>
              </a:ext>
            </a:extLst>
          </p:cNvPr>
          <p:cNvSpPr/>
          <p:nvPr/>
        </p:nvSpPr>
        <p:spPr>
          <a:xfrm>
            <a:off x="4379696" y="2809634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29F6A5C-2840-453C-92C2-35FBB485DC8F}"/>
              </a:ext>
            </a:extLst>
          </p:cNvPr>
          <p:cNvSpPr txBox="1"/>
          <p:nvPr/>
        </p:nvSpPr>
        <p:spPr>
          <a:xfrm>
            <a:off x="4963339" y="2545724"/>
            <a:ext cx="4395609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</a:t>
            </a:r>
            <a:r>
              <a:rPr lang="en-US" altLang="zh-CN" sz="2000" b="1" noProof="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1-b2=0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/>
              <p:nvPr/>
            </p:nvSpPr>
            <p:spPr>
              <a:xfrm>
                <a:off x="1056105" y="3124716"/>
                <a:ext cx="7405980" cy="608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分别对应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使得问题不等号成立的点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DFFAC577-754D-4440-83FA-56763E2A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5" y="3124716"/>
                <a:ext cx="7405980" cy="608565"/>
              </a:xfrm>
              <a:prstGeom prst="rect">
                <a:avLst/>
              </a:prstGeom>
              <a:blipFill>
                <a:blip r:embed="rId5"/>
                <a:stretch>
                  <a:fillRect b="-16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88FC65-FEE5-4D18-8996-E33AD2928E87}"/>
                  </a:ext>
                </a:extLst>
              </p:cNvPr>
              <p:cNvSpPr txBox="1"/>
              <p:nvPr/>
            </p:nvSpPr>
            <p:spPr>
              <a:xfrm>
                <a:off x="831952" y="3650553"/>
                <a:ext cx="2369265" cy="1336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88FC65-FEE5-4D18-8996-E33AD292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52" y="3650553"/>
                <a:ext cx="2369265" cy="1336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F13E8591-3695-4940-80AE-EB87ADE5D567}"/>
              </a:ext>
            </a:extLst>
          </p:cNvPr>
          <p:cNvSpPr/>
          <p:nvPr/>
        </p:nvSpPr>
        <p:spPr>
          <a:xfrm>
            <a:off x="3391323" y="4170289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DE13CDA-ED8E-487D-89AC-8D220BDDE20A}"/>
                  </a:ext>
                </a:extLst>
              </p:cNvPr>
              <p:cNvSpPr/>
              <p:nvPr/>
            </p:nvSpPr>
            <p:spPr>
              <a:xfrm>
                <a:off x="4682306" y="5838747"/>
                <a:ext cx="296420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DE13CDA-ED8E-487D-89AC-8D220BDDE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06" y="5838747"/>
                <a:ext cx="296420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FF506DF-CDC3-4F28-832C-D6F0CE9EE4A1}"/>
                  </a:ext>
                </a:extLst>
              </p:cNvPr>
              <p:cNvSpPr/>
              <p:nvPr/>
            </p:nvSpPr>
            <p:spPr>
              <a:xfrm>
                <a:off x="1142579" y="4917218"/>
                <a:ext cx="2820837" cy="616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+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≥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+</m:t>
                    </m:r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FF506DF-CDC3-4F28-832C-D6F0CE9EE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79" y="4917218"/>
                <a:ext cx="2820837" cy="616707"/>
              </a:xfrm>
              <a:prstGeom prst="rect">
                <a:avLst/>
              </a:prstGeom>
              <a:blipFill>
                <a:blip r:embed="rId8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0FBE9E-EF87-4701-B3C2-49F7E95F6A36}"/>
                  </a:ext>
                </a:extLst>
              </p:cNvPr>
              <p:cNvSpPr/>
              <p:nvPr/>
            </p:nvSpPr>
            <p:spPr>
              <a:xfrm>
                <a:off x="4148198" y="3861029"/>
                <a:ext cx="18885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0FBE9E-EF87-4701-B3C2-49F7E95F6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98" y="3861029"/>
                <a:ext cx="1888529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42B91B-B818-418B-9FA9-D53BC226775A}"/>
                  </a:ext>
                </a:extLst>
              </p:cNvPr>
              <p:cNvSpPr/>
              <p:nvPr/>
            </p:nvSpPr>
            <p:spPr>
              <a:xfrm>
                <a:off x="4148198" y="4502511"/>
                <a:ext cx="1938672" cy="40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42B91B-B818-418B-9FA9-D53BC2267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98" y="4502511"/>
                <a:ext cx="1938672" cy="406778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3095424-EB55-4AF7-AE0C-442665DC1B75}"/>
                  </a:ext>
                </a:extLst>
              </p:cNvPr>
              <p:cNvSpPr/>
              <p:nvPr/>
            </p:nvSpPr>
            <p:spPr>
              <a:xfrm>
                <a:off x="1071623" y="5594902"/>
                <a:ext cx="28829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  <a:sym typeface="+mn-e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sym typeface="+mn-ea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3095424-EB55-4AF7-AE0C-442665DC1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23" y="5594902"/>
                <a:ext cx="2882905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右 26">
            <a:extLst>
              <a:ext uri="{FF2B5EF4-FFF2-40B4-BE49-F238E27FC236}">
                <a16:creationId xmlns:a16="http://schemas.microsoft.com/office/drawing/2014/main" id="{AE511AF4-51D2-4D6F-8CD1-3AA6C34E6515}"/>
              </a:ext>
            </a:extLst>
          </p:cNvPr>
          <p:cNvSpPr/>
          <p:nvPr/>
        </p:nvSpPr>
        <p:spPr>
          <a:xfrm>
            <a:off x="4148758" y="5426033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C7E891-037B-4E00-AFE4-F54BC27BB6C2}"/>
                  </a:ext>
                </a:extLst>
              </p:cNvPr>
              <p:cNvSpPr/>
              <p:nvPr/>
            </p:nvSpPr>
            <p:spPr>
              <a:xfrm>
                <a:off x="4781361" y="5124509"/>
                <a:ext cx="1651414" cy="616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C7E891-037B-4E00-AFE4-F54BC27BB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361" y="5124509"/>
                <a:ext cx="1651414" cy="616707"/>
              </a:xfrm>
              <a:prstGeom prst="rect">
                <a:avLst/>
              </a:prstGeom>
              <a:blipFill>
                <a:blip r:embed="rId1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27A5D071-51D2-45DB-942E-E4723C640DFB}"/>
              </a:ext>
            </a:extLst>
          </p:cNvPr>
          <p:cNvSpPr/>
          <p:nvPr/>
        </p:nvSpPr>
        <p:spPr>
          <a:xfrm>
            <a:off x="7636231" y="5706045"/>
            <a:ext cx="447261" cy="3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85D752F-609F-42C0-BE62-EA9E84B7BFA9}"/>
                  </a:ext>
                </a:extLst>
              </p:cNvPr>
              <p:cNvSpPr/>
              <p:nvPr/>
            </p:nvSpPr>
            <p:spPr>
              <a:xfrm>
                <a:off x="8260845" y="5678970"/>
                <a:ext cx="10626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+mn-ea"/>
                      </a:rPr>
                      <m:t>=</m:t>
                    </m:r>
                  </m:oMath>
                </a14:m>
                <a:r>
                  <a:rPr lang="en-US" altLang="zh-CN" sz="2000" b="1" dirty="0">
                    <a:ea typeface="楷体" panose="02010609060101010101" pitchFamily="49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85D752F-609F-42C0-BE62-EA9E84B7B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845" y="5678970"/>
                <a:ext cx="1062663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  <p:bldP spid="2" grpId="0" animBg="1"/>
      <p:bldP spid="12" grpId="0"/>
      <p:bldP spid="15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9A6B2-FCF4-4EF7-AE7C-52F74DBE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E2AAA-3EF9-496A-8E9B-B2EB6C68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线性可分支持向量机的</a:t>
            </a:r>
            <a:r>
              <a:rPr lang="zh-CN" altLang="en-US" dirty="0">
                <a:solidFill>
                  <a:srgbClr val="0070C0"/>
                </a:solidFill>
              </a:rPr>
              <a:t>对偶算法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优点</a:t>
            </a:r>
            <a:r>
              <a:rPr lang="zh-CN" altLang="en-US" dirty="0"/>
              <a:t>：</a:t>
            </a:r>
            <a:r>
              <a:rPr lang="zh-CN" altLang="en-US" b="1" dirty="0"/>
              <a:t>对偶问题往往更容易求解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               自然引入核函数</a:t>
            </a:r>
            <a:endParaRPr lang="en-US" altLang="zh-CN" b="1" dirty="0"/>
          </a:p>
          <a:p>
            <a:r>
              <a:rPr lang="zh-CN" altLang="en-US" dirty="0">
                <a:solidFill>
                  <a:srgbClr val="0070C0"/>
                </a:solidFill>
              </a:rPr>
              <a:t>对偶问题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对偶问题的对偶是原问题； </a:t>
            </a:r>
          </a:p>
          <a:p>
            <a:pPr lvl="1"/>
            <a:r>
              <a:rPr lang="zh-CN" altLang="en-US" dirty="0"/>
              <a:t>无论原始问题是否是凸的，拉格朗日对偶可以转化为凸优化问题； </a:t>
            </a:r>
          </a:p>
          <a:p>
            <a:pPr lvl="1"/>
            <a:r>
              <a:rPr lang="zh-CN" altLang="en-US" dirty="0"/>
              <a:t>对偶问题可以给出原始问题一个下界； </a:t>
            </a:r>
          </a:p>
          <a:p>
            <a:pPr lvl="1"/>
            <a:r>
              <a:rPr lang="zh-CN" altLang="en-US" dirty="0"/>
              <a:t>当满足一定条件时，原始问题与对偶问题的解是完全等价的；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9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834A-EAAF-44C0-BC56-570B2162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原问题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拉格朗日函数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原函数等价于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因此原问题：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func>
                      </m:fName>
                      <m:e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/>
              <p:nvPr/>
            </p:nvSpPr>
            <p:spPr>
              <a:xfrm>
                <a:off x="2665311" y="1478294"/>
                <a:ext cx="4406650" cy="175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11" y="1478294"/>
                <a:ext cx="4406650" cy="175631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/>
              <p:nvPr/>
            </p:nvSpPr>
            <p:spPr>
              <a:xfrm>
                <a:off x="2444592" y="3763643"/>
                <a:ext cx="8459163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592" y="3763643"/>
                <a:ext cx="8459163" cy="98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9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0D1D-C470-453F-99CE-EA878EF7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F24C-DAC2-4B69-81E7-11A8E997A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定义对偶函数</a:t>
                </a:r>
                <a:r>
                  <a:rPr lang="en-US" altLang="zh-CN" dirty="0"/>
                  <a:t>(dual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对偶问题：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F24C-DAC2-4B69-81E7-11A8E997A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3079DDA-9CCC-4665-80B5-3BCDFCAF373D}"/>
              </a:ext>
            </a:extLst>
          </p:cNvPr>
          <p:cNvSpPr txBox="1"/>
          <p:nvPr/>
        </p:nvSpPr>
        <p:spPr>
          <a:xfrm>
            <a:off x="7177789" y="31981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弱对偶性质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628FB-4B6B-47E8-A661-72D618C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6" y="4249805"/>
            <a:ext cx="11032295" cy="2074111"/>
          </a:xfrm>
          <a:prstGeom prst="rect">
            <a:avLst/>
          </a:prstGeom>
          <a:ln>
            <a:solidFill>
              <a:schemeClr val="accent6">
                <a:alpha val="9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1251B6-9B2E-4021-ABB6-D057264438BB}"/>
                  </a:ext>
                </a:extLst>
              </p:cNvPr>
              <p:cNvSpPr/>
              <p:nvPr/>
            </p:nvSpPr>
            <p:spPr>
              <a:xfrm>
                <a:off x="5602357" y="1939959"/>
                <a:ext cx="60761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假设原问题解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对偶问题解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对偶问题是原问题解的一个下界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1251B6-9B2E-4021-ABB6-D05726443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357" y="1939959"/>
                <a:ext cx="6076121" cy="1200329"/>
              </a:xfrm>
              <a:prstGeom prst="rect">
                <a:avLst/>
              </a:prstGeom>
              <a:blipFill>
                <a:blip r:embed="rId4"/>
                <a:stretch>
                  <a:fillRect l="-1304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1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线性可分支持向量机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非线性支持向量机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2D4A06-E492-485D-B01C-07E86EB8232F}"/>
              </a:ext>
            </a:extLst>
          </p:cNvPr>
          <p:cNvSpPr/>
          <p:nvPr/>
        </p:nvSpPr>
        <p:spPr>
          <a:xfrm>
            <a:off x="5131759" y="5349551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E2D252-E3D3-40FC-A9D8-E6ED10F068D7}"/>
              </a:ext>
            </a:extLst>
          </p:cNvPr>
          <p:cNvSpPr txBox="1"/>
          <p:nvPr/>
        </p:nvSpPr>
        <p:spPr>
          <a:xfrm>
            <a:off x="6001706" y="5491126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序列最小最优化算法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  <p:bldP spid="14" grpId="0" bldLvl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796DB-4DC0-4189-94D4-4163A75D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5865EA-CD8C-4F19-B313-DD45376A7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无论原始问题是什么形式，对偶问题总是一个凸优化的问题，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拉格朗日函数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的线性函数，对偶函数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</a:rPr>
                  <a:t>作为线性函数的逐点下确界，是一个凹函数，对应对偶问题是凸优化</a:t>
                </a:r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这样对于那些难以求解的原始问题 （甚至是 </a:t>
                </a:r>
                <a:r>
                  <a:rPr lang="en-US" altLang="zh-CN" dirty="0"/>
                  <a:t>NP </a:t>
                </a:r>
                <a:r>
                  <a:rPr lang="zh-CN" altLang="en-US" dirty="0"/>
                  <a:t>问题），均可以通过转化为偶问题，通过优化这个对偶问题来得到原始问题的一个下界， </a:t>
                </a:r>
                <a:endParaRPr lang="en-US" altLang="zh-CN" dirty="0"/>
              </a:p>
              <a:p>
                <a:r>
                  <a:rPr lang="zh-CN" altLang="en-US" dirty="0"/>
                  <a:t>弱对偶性相对应的有一个强对偶性，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强对偶即满足：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5865EA-CD8C-4F19-B313-DD45376A7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5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3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拉格朗日乘子法（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）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基本的拉格朗日乘子法就是求函数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zh-CN" altLang="en-US" b="1" dirty="0"/>
                  <a:t>在约束条件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,…)=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下的极值的方法。</a:t>
                </a:r>
              </a:p>
              <a:p>
                <a:pPr lvl="1"/>
                <a:r>
                  <a:rPr lang="zh-CN" altLang="en-US" b="1" dirty="0"/>
                  <a:t>其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主要思想</a:t>
                </a:r>
                <a:r>
                  <a:rPr lang="zh-CN" altLang="en-US" b="1" dirty="0"/>
                  <a:t>是将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约束条件函数与原函数联立</a:t>
                </a:r>
                <a:r>
                  <a:rPr lang="zh-CN" altLang="en-US" b="1" dirty="0"/>
                  <a:t>，从而求出使原函数取得极值的各个变量的解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675242" y="4746505"/>
            <a:ext cx="761441" cy="322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/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5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4D8E4-4EE9-4CCC-9DD2-9157EB7A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拉格朗日乘子法（</a:t>
            </a:r>
            <a:r>
              <a:rPr lang="en-US" altLang="zh-CN" b="1" dirty="0">
                <a:solidFill>
                  <a:srgbClr val="FF0000"/>
                </a:solidFill>
              </a:rPr>
              <a:t>Lagrange Multiplier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不等式情况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KKT</a:t>
            </a:r>
            <a:r>
              <a:rPr lang="zh-CN" altLang="en-US" dirty="0"/>
              <a:t>条件（</a:t>
            </a:r>
            <a:r>
              <a:rPr lang="en-US" altLang="zh-CN" dirty="0" err="1"/>
              <a:t>Karush</a:t>
            </a:r>
            <a:r>
              <a:rPr lang="en-US" altLang="zh-CN" dirty="0"/>
              <a:t> Kuhn Tucker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538085" y="3325436"/>
            <a:ext cx="809449" cy="36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748410" y="2803857"/>
                <a:ext cx="4406650" cy="14789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0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0" y="2803857"/>
                <a:ext cx="4406650" cy="1478931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730559" y="3124489"/>
                <a:ext cx="5293892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559" y="3124489"/>
                <a:ext cx="5293892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/>
              <p:nvPr/>
            </p:nvSpPr>
            <p:spPr>
              <a:xfrm>
                <a:off x="6867939" y="4112621"/>
                <a:ext cx="2925755" cy="2476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endParaRPr lang="en-US" altLang="zh-CN" sz="2000" b="1" dirty="0"/>
              </a:p>
              <a:p>
                <a:endParaRPr lang="zh-CN" altLang="en-US" sz="2000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939" y="4112621"/>
                <a:ext cx="2925755" cy="2476062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0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愉快地分割线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拉格朗日乘子法几何意义：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E71AD40-E63D-4CA6-AC51-BA40E653A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995" y="1288854"/>
            <a:ext cx="4323809" cy="359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8F5A6-AAB7-4ABF-B48A-77E7EB2CCA11}"/>
                  </a:ext>
                </a:extLst>
              </p:cNvPr>
              <p:cNvSpPr txBox="1"/>
              <p:nvPr/>
            </p:nvSpPr>
            <p:spPr>
              <a:xfrm>
                <a:off x="5289105" y="1793563"/>
                <a:ext cx="2898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𝜷𝜵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8F5A6-AAB7-4ABF-B48A-77E7EB2CC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105" y="1793563"/>
                <a:ext cx="2898166" cy="307777"/>
              </a:xfrm>
              <a:prstGeom prst="rect">
                <a:avLst/>
              </a:prstGeom>
              <a:blipFill>
                <a:blip r:embed="rId8"/>
                <a:stretch>
                  <a:fillRect l="-1684" r="-147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不等式情况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8D4BD7-345F-4FC9-8651-6784C863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823" y="624605"/>
            <a:ext cx="2117848" cy="9855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DE3B9D-B154-4D8C-AC47-429E44F8F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700" y="1797302"/>
            <a:ext cx="4790476" cy="2933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6C68D7-A5F2-4222-9EA1-F8E74379C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589" y="4849481"/>
            <a:ext cx="6371429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" y="1519844"/>
            <a:ext cx="3321685" cy="22144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2270" y="-6985"/>
            <a:ext cx="687070" cy="965200"/>
            <a:chOff x="1586" y="929"/>
            <a:chExt cx="1673" cy="2383"/>
          </a:xfrm>
        </p:grpSpPr>
        <p:sp>
          <p:nvSpPr>
            <p:cNvPr id="4" name="矩形 3"/>
            <p:cNvSpPr/>
            <p:nvPr/>
          </p:nvSpPr>
          <p:spPr>
            <a:xfrm>
              <a:off x="1586" y="929"/>
              <a:ext cx="1673" cy="2383"/>
            </a:xfrm>
            <a:prstGeom prst="rect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86" y="2381"/>
              <a:ext cx="1671" cy="9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28899" y="568960"/>
            <a:ext cx="4890135" cy="5972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不等式情况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1"/>
            </p:custDataLst>
          </p:nvPr>
        </p:nvSpPr>
        <p:spPr>
          <a:xfrm>
            <a:off x="719215" y="2006695"/>
            <a:ext cx="3261021" cy="2514548"/>
          </a:xfrm>
          <a:prstGeom prst="rect">
            <a:avLst/>
          </a:prstGeom>
          <a:ln w="28575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9" y="3940168"/>
            <a:ext cx="3609378" cy="240625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777990" y="5881442"/>
            <a:ext cx="785407" cy="785407"/>
            <a:chOff x="3613785" y="1806575"/>
            <a:chExt cx="558800" cy="558800"/>
          </a:xfrm>
        </p:grpSpPr>
        <p:sp>
          <p:nvSpPr>
            <p:cNvPr id="31" name="椭圆 30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039221" y="5881442"/>
            <a:ext cx="785407" cy="785407"/>
            <a:chOff x="3613785" y="1806575"/>
            <a:chExt cx="558800" cy="558800"/>
          </a:xfrm>
        </p:grpSpPr>
        <p:sp>
          <p:nvSpPr>
            <p:cNvPr id="34" name="椭圆 33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9300452" y="5869947"/>
            <a:ext cx="785407" cy="785407"/>
            <a:chOff x="3613785" y="1806575"/>
            <a:chExt cx="558800" cy="558800"/>
          </a:xfrm>
        </p:grpSpPr>
        <p:sp>
          <p:nvSpPr>
            <p:cNvPr id="49" name="椭圆 48"/>
            <p:cNvSpPr/>
            <p:nvPr/>
          </p:nvSpPr>
          <p:spPr bwMode="auto">
            <a:xfrm>
              <a:off x="3613785" y="1806575"/>
              <a:ext cx="558800" cy="558800"/>
            </a:xfrm>
            <a:prstGeom prst="ellipse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54" y="1906420"/>
              <a:ext cx="363569" cy="342754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8D4BD7-345F-4FC9-8651-6784C863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823" y="624605"/>
            <a:ext cx="2117848" cy="9855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E23339-2180-4468-843F-A71876CE3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343" y="1864143"/>
            <a:ext cx="4609524" cy="35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840A15-0EA1-4BCF-B063-8A5E7CD1CE1D}"/>
                  </a:ext>
                </a:extLst>
              </p:cNvPr>
              <p:cNvSpPr txBox="1"/>
              <p:nvPr/>
            </p:nvSpPr>
            <p:spPr>
              <a:xfrm>
                <a:off x="9992516" y="2006695"/>
                <a:ext cx="125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6840A15-0EA1-4BCF-B063-8A5E7CD1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16" y="2006695"/>
                <a:ext cx="1251433" cy="307777"/>
              </a:xfrm>
              <a:prstGeom prst="rect">
                <a:avLst/>
              </a:prstGeom>
              <a:blipFill>
                <a:blip r:embed="rId9"/>
                <a:stretch>
                  <a:fillRect l="-2439" r="-4878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5235B74-322C-41D9-86A4-C12FA778B1D0}"/>
              </a:ext>
            </a:extLst>
          </p:cNvPr>
          <p:cNvSpPr txBox="1"/>
          <p:nvPr/>
        </p:nvSpPr>
        <p:spPr>
          <a:xfrm>
            <a:off x="931655" y="6348401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65DBEE-1674-452C-A308-9726F30ECFEB}"/>
                  </a:ext>
                </a:extLst>
              </p:cNvPr>
              <p:cNvSpPr/>
              <p:nvPr/>
            </p:nvSpPr>
            <p:spPr>
              <a:xfrm>
                <a:off x="8978958" y="4472067"/>
                <a:ext cx="11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F65DBEE-1674-452C-A308-9726F30E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58" y="4472067"/>
                <a:ext cx="115692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9801F8-C264-472E-99B6-25D7B1D29C80}"/>
                  </a:ext>
                </a:extLst>
              </p:cNvPr>
              <p:cNvSpPr/>
              <p:nvPr/>
            </p:nvSpPr>
            <p:spPr>
              <a:xfrm>
                <a:off x="6064907" y="5303784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9801F8-C264-472E-99B6-25D7B1D29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07" y="5303784"/>
                <a:ext cx="8322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6FCCFF-89E5-4561-A4AA-954BE0961EAC}"/>
                  </a:ext>
                </a:extLst>
              </p:cNvPr>
              <p:cNvSpPr/>
              <p:nvPr/>
            </p:nvSpPr>
            <p:spPr>
              <a:xfrm>
                <a:off x="8978958" y="5015502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26FCCFF-89E5-4561-A4AA-954BE0961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58" y="5015502"/>
                <a:ext cx="8322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31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C108-6D69-4869-B410-5D4F341D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/>
              <p:nvPr/>
            </p:nvSpPr>
            <p:spPr>
              <a:xfrm>
                <a:off x="1049785" y="4131975"/>
                <a:ext cx="5459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5" y="4131975"/>
                <a:ext cx="5459767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下 4">
            <a:extLst>
              <a:ext uri="{FF2B5EF4-FFF2-40B4-BE49-F238E27FC236}">
                <a16:creationId xmlns:a16="http://schemas.microsoft.com/office/drawing/2014/main" id="{A9F16C5E-3621-4BCB-9DC2-FAB6ADC5230A}"/>
              </a:ext>
            </a:extLst>
          </p:cNvPr>
          <p:cNvSpPr/>
          <p:nvPr/>
        </p:nvSpPr>
        <p:spPr>
          <a:xfrm>
            <a:off x="3442413" y="3123877"/>
            <a:ext cx="514905" cy="878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B538-C0C3-4C9D-B49A-F8A39017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定义拉格朗日函数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与原始问题等价</a:t>
                </a:r>
                <a:endParaRPr lang="en-US" altLang="zh-CN" dirty="0"/>
              </a:p>
              <a:p>
                <a:pPr lvl="1"/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/>
              <p:nvPr/>
            </p:nvSpPr>
            <p:spPr>
              <a:xfrm>
                <a:off x="6982595" y="2458065"/>
                <a:ext cx="1158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595" y="2458065"/>
                <a:ext cx="115865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7834A-EAAF-44C0-BC56-570B2162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原问题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拉格朗日函数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有：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因此原问题：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func>
                      </m:fName>
                      <m:e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8D5B4-A7C2-44BE-A7E3-5DD8677A1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/>
              <p:nvPr/>
            </p:nvSpPr>
            <p:spPr>
              <a:xfrm>
                <a:off x="2744823" y="1478294"/>
                <a:ext cx="4406650" cy="175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99C4FA-B79D-46BD-9019-4C0D58A1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823" y="1478294"/>
                <a:ext cx="4406650" cy="175631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/>
              <p:nvPr/>
            </p:nvSpPr>
            <p:spPr>
              <a:xfrm>
                <a:off x="2474409" y="3694069"/>
                <a:ext cx="8459163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E77D5E-7873-4E9F-99CF-113BCEAC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409" y="3694069"/>
                <a:ext cx="8459163" cy="98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7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B538-C0C3-4C9D-B49A-F8A39017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定义拉格朗日函数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与原始问题等价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针对每一组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调节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altLang="zh-CN" b="1" i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无穷大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/>
              <p:nvPr/>
            </p:nvSpPr>
            <p:spPr>
              <a:xfrm>
                <a:off x="7393656" y="2223174"/>
                <a:ext cx="1124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56" y="2223174"/>
                <a:ext cx="1124667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/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33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33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不好：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N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个约束中至少有一条不满足，即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，也就是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。此时，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无穷大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即可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342900" lvl="1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indent="-4572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好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：满足所有约束，即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，也就是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。此时，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最好取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，那么最大化的结果就是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blipFill>
                <a:blip r:embed="rId4"/>
                <a:stretch>
                  <a:fillRect l="-7390" t="-1254" b="-1989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0785" y="3001866"/>
            <a:ext cx="212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线性可分支持向量机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A1818-035E-40F8-BEA1-AE5E1F54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原始问题：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对偶问题：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𝐚𝐱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𝐢𝐧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66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8D132-2313-4EFE-BE1D-21891460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lim>
                    </m:limLow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带入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9515818" cy="4978504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/>
              <p:nvPr/>
            </p:nvSpPr>
            <p:spPr>
              <a:xfrm>
                <a:off x="1161031" y="2544863"/>
                <a:ext cx="6875418" cy="720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31" y="2544863"/>
                <a:ext cx="687541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/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/>
              <p:nvPr/>
            </p:nvSpPr>
            <p:spPr>
              <a:xfrm>
                <a:off x="2576311" y="4432040"/>
                <a:ext cx="7273835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11" y="4432040"/>
                <a:ext cx="7273835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/>
              <p:nvPr/>
            </p:nvSpPr>
            <p:spPr>
              <a:xfrm>
                <a:off x="2678169" y="5431411"/>
                <a:ext cx="186788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69" y="5431411"/>
                <a:ext cx="1867884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/>
              <p:nvPr/>
            </p:nvSpPr>
            <p:spPr>
              <a:xfrm>
                <a:off x="4888175" y="5765989"/>
                <a:ext cx="1124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175" y="5765989"/>
                <a:ext cx="1124667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箭头: 下 22">
            <a:extLst>
              <a:ext uri="{FF2B5EF4-FFF2-40B4-BE49-F238E27FC236}">
                <a16:creationId xmlns:a16="http://schemas.microsoft.com/office/drawing/2014/main" id="{29A2E74B-26D0-49F3-BDE0-280DC097AAF6}"/>
              </a:ext>
            </a:extLst>
          </p:cNvPr>
          <p:cNvSpPr/>
          <p:nvPr/>
        </p:nvSpPr>
        <p:spPr>
          <a:xfrm>
            <a:off x="4015377" y="3844739"/>
            <a:ext cx="200109" cy="372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BBCE03-01FC-4862-88AF-40145797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解的等价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2FB6A24-1530-41D3-A5C4-D2EDC55B62A2}"/>
              </a:ext>
            </a:extLst>
          </p:cNvPr>
          <p:cNvSpPr/>
          <p:nvPr/>
        </p:nvSpPr>
        <p:spPr>
          <a:xfrm rot="7685362">
            <a:off x="9317272" y="4634506"/>
            <a:ext cx="843379" cy="4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2261C7-221B-45D8-9DD0-2161E7188A06}"/>
              </a:ext>
            </a:extLst>
          </p:cNvPr>
          <p:cNvSpPr txBox="1"/>
          <p:nvPr/>
        </p:nvSpPr>
        <p:spPr>
          <a:xfrm>
            <a:off x="9848986" y="4821937"/>
            <a:ext cx="202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满足</a:t>
            </a:r>
            <a:r>
              <a:rPr lang="en-US" altLang="zh-CN" sz="2400" b="1" dirty="0"/>
              <a:t>KKT</a:t>
            </a:r>
            <a:r>
              <a:rPr lang="zh-CN" altLang="en-US" sz="2400" b="1" dirty="0"/>
              <a:t>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/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blipFill>
                <a:blip r:embed="rId2"/>
                <a:stretch>
                  <a:fillRect l="-3448" r="-369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/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/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/>
              <p:nvPr/>
            </p:nvSpPr>
            <p:spPr>
              <a:xfrm>
                <a:off x="5404614" y="790579"/>
                <a:ext cx="4084825" cy="532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/>
                  <a:t>原函数：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14" y="790579"/>
                <a:ext cx="4084825" cy="532838"/>
              </a:xfrm>
              <a:prstGeom prst="rect">
                <a:avLst/>
              </a:prstGeom>
              <a:blipFill>
                <a:blip r:embed="rId5"/>
                <a:stretch>
                  <a:fillRect l="-1642" t="-5747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/>
              <p:nvPr/>
            </p:nvSpPr>
            <p:spPr>
              <a:xfrm>
                <a:off x="5404615" y="1268418"/>
                <a:ext cx="4156266" cy="492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/>
                  <a:t>对偶函数：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615" y="1268418"/>
                <a:ext cx="4156266" cy="492764"/>
              </a:xfrm>
              <a:prstGeom prst="rect">
                <a:avLst/>
              </a:prstGeom>
              <a:blipFill>
                <a:blip r:embed="rId6"/>
                <a:stretch>
                  <a:fillRect l="-1615" t="-4938" r="-147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/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/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等号成立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是一个极大值点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blipFill>
                <a:blip r:embed="rId7"/>
                <a:stretch>
                  <a:fillRect t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/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/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/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等号成立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都是非正</a:t>
                </a:r>
                <a:endParaRPr lang="en-US" altLang="zh-CN" sz="20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blipFill>
                <a:blip r:embed="rId9"/>
                <a:stretch>
                  <a:fillRect t="-2857" b="-6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/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blipFill>
                <a:blip r:embed="rId10"/>
                <a:stretch>
                  <a:fillRect l="-2769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ADD925-9BD7-429F-975E-A2AB36E2BC40}"/>
              </a:ext>
            </a:extLst>
          </p:cNvPr>
          <p:cNvSpPr/>
          <p:nvPr/>
        </p:nvSpPr>
        <p:spPr>
          <a:xfrm>
            <a:off x="5128591" y="3233090"/>
            <a:ext cx="1604718" cy="68778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0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/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blipFill>
                <a:blip r:embed="rId11"/>
                <a:stretch>
                  <a:fillRect b="-526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9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9" grpId="0"/>
      <p:bldP spid="11" grpId="0"/>
      <p:bldP spid="12" grpId="0"/>
      <p:bldP spid="15" grpId="0" animBg="1"/>
      <p:bldP spid="16" grpId="0"/>
      <p:bldP spid="17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B775172-B72C-4F49-A9C2-DDDA7AEE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98" y="3092563"/>
            <a:ext cx="3252934" cy="863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47093B-9027-4167-AAD7-2FA5513DD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10" y="2105010"/>
            <a:ext cx="3417441" cy="11947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54524-2036-41B9-844C-96D37089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KKT</a:t>
            </a:r>
            <a:r>
              <a:rPr lang="zh-CN" altLang="en-US" dirty="0"/>
              <a:t>条件：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8C433-752C-4A2E-925F-E00602EE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789" y="2317042"/>
            <a:ext cx="6019491" cy="358680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D3148BC-4B9A-4065-81DF-AD36C5141A38}"/>
              </a:ext>
            </a:extLst>
          </p:cNvPr>
          <p:cNvSpPr/>
          <p:nvPr/>
        </p:nvSpPr>
        <p:spPr>
          <a:xfrm>
            <a:off x="6096000" y="2633870"/>
            <a:ext cx="1984513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ADEEB8-190B-441C-9B98-FCCB45140D0A}"/>
              </a:ext>
            </a:extLst>
          </p:cNvPr>
          <p:cNvSpPr/>
          <p:nvPr/>
        </p:nvSpPr>
        <p:spPr>
          <a:xfrm>
            <a:off x="1421296" y="4025348"/>
            <a:ext cx="3289852" cy="576469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/>
              <p:nvPr/>
            </p:nvSpPr>
            <p:spPr>
              <a:xfrm>
                <a:off x="7355793" y="4207911"/>
                <a:ext cx="2877260" cy="916918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对于正分量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93" y="4207911"/>
                <a:ext cx="2877260" cy="916918"/>
              </a:xfrm>
              <a:prstGeom prst="rect">
                <a:avLst/>
              </a:prstGeom>
              <a:blipFill>
                <a:blip r:embed="rId6"/>
                <a:stretch>
                  <a:fillRect l="-3390" t="-3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SVM</a:t>
                </a:r>
                <a:r>
                  <a:rPr lang="zh-CN" altLang="en-US" dirty="0"/>
                  <a:t>目标函数：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0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55AE2-B704-41E4-AA81-2355FDC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7.2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正实例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zh-CN" altLang="en-US" b="1" i="1" dirty="0" smtClean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zh-CN" altLang="en-US" b="1" i="1" dirty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负实例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zh-CN" altLang="en-US" b="1" i="1" dirty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68705EF-02DC-408D-948E-383F539B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57" y="2376807"/>
            <a:ext cx="8744226" cy="2555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9435ED-2907-40D9-9CD7-D46B371F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163" y="5022090"/>
            <a:ext cx="6227755" cy="917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6A12B3-61F1-417C-9EC0-34561CF3548F}"/>
                  </a:ext>
                </a:extLst>
              </p:cNvPr>
              <p:cNvSpPr txBox="1"/>
              <p:nvPr/>
            </p:nvSpPr>
            <p:spPr>
              <a:xfrm>
                <a:off x="1417739" y="5320983"/>
                <a:ext cx="18539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6A12B3-61F1-417C-9EC0-34561CF35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39" y="5320983"/>
                <a:ext cx="1853967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08A5D97-9D2E-47F2-9379-0A052231C9F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271706" y="5474872"/>
            <a:ext cx="699457" cy="58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5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55AE2-B704-41E4-AA81-2355FDC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7.2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两个均不为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E4CFF-1F62-4D76-AD40-564741CE1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39435ED-2907-40D9-9CD7-D46B371F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3" y="1357001"/>
            <a:ext cx="7094141" cy="10449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4A337A-0B23-4BB6-857B-8EF6F2B5B2E2}"/>
              </a:ext>
            </a:extLst>
          </p:cNvPr>
          <p:cNvSpPr/>
          <p:nvPr/>
        </p:nvSpPr>
        <p:spPr>
          <a:xfrm>
            <a:off x="7199924" y="2542247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ⅹ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134B7-99AB-4E5F-85F9-8F1739134ECF}"/>
                  </a:ext>
                </a:extLst>
              </p:cNvPr>
              <p:cNvSpPr/>
              <p:nvPr/>
            </p:nvSpPr>
            <p:spPr>
              <a:xfrm>
                <a:off x="6397047" y="4295023"/>
                <a:ext cx="2142946" cy="7861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n w="22225">
                    <a:solidFill>
                      <a:srgbClr val="0070C0"/>
                    </a:solidFill>
                    <a:prstDash val="solid"/>
                  </a:ln>
                  <a:solidFill>
                    <a:srgbClr val="0070C0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5134B7-99AB-4E5F-85F9-8F173913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047" y="4295023"/>
                <a:ext cx="2142946" cy="786177"/>
              </a:xfrm>
              <a:prstGeom prst="rect">
                <a:avLst/>
              </a:prstGeom>
              <a:blipFill>
                <a:blip r:embed="rId4"/>
                <a:stretch>
                  <a:fillRect t="-1550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87D8B1-B15E-4EB6-A72B-A2E1C1641200}"/>
                  </a:ext>
                </a:extLst>
              </p:cNvPr>
              <p:cNvSpPr/>
              <p:nvPr/>
            </p:nvSpPr>
            <p:spPr>
              <a:xfrm>
                <a:off x="6314555" y="5302327"/>
                <a:ext cx="2142946" cy="7838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n w="22225">
                            <a:solidFill>
                              <a:srgbClr val="0070C0"/>
                            </a:solidFill>
                            <a:prstDash val="solid"/>
                          </a:ln>
                          <a:solidFill>
                            <a:srgbClr val="0070C0"/>
                          </a:solidFill>
                          <a:effectLst>
                            <a:glow rad="101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n w="22225">
                                <a:solidFill>
                                  <a:srgbClr val="0070C0"/>
                                </a:solidFill>
                                <a:prstDash val="solid"/>
                              </a:ln>
                              <a:solidFill>
                                <a:srgbClr val="0070C0"/>
                              </a:solidFill>
                              <a:effectLst>
                                <a:glow rad="101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400" i="1" dirty="0">
                  <a:ln w="22225">
                    <a:solidFill>
                      <a:srgbClr val="0070C0"/>
                    </a:solidFill>
                    <a:prstDash val="solid"/>
                  </a:ln>
                  <a:solidFill>
                    <a:srgbClr val="0070C0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A87D8B1-B15E-4EB6-A72B-A2E1C164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555" y="5302327"/>
                <a:ext cx="2142946" cy="783804"/>
              </a:xfrm>
              <a:prstGeom prst="rect">
                <a:avLst/>
              </a:prstGeom>
              <a:blipFill>
                <a:blip r:embed="rId5"/>
                <a:stretch>
                  <a:fillRect t="-1563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8B4BFDE-7BB8-4333-8438-085E45644867}"/>
              </a:ext>
            </a:extLst>
          </p:cNvPr>
          <p:cNvSpPr/>
          <p:nvPr/>
        </p:nvSpPr>
        <p:spPr>
          <a:xfrm>
            <a:off x="8866096" y="5432619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√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3833FF-D852-463C-A67F-5B20FED573F8}"/>
              </a:ext>
            </a:extLst>
          </p:cNvPr>
          <p:cNvSpPr/>
          <p:nvPr/>
        </p:nvSpPr>
        <p:spPr>
          <a:xfrm>
            <a:off x="3551784" y="3414675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ⅹ</a:t>
            </a:r>
            <a:endParaRPr lang="zh-CN" altLang="en-US" sz="28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5EC2D-689C-407D-BF27-5D5910FD6884}"/>
                  </a:ext>
                </a:extLst>
              </p:cNvPr>
              <p:cNvSpPr/>
              <p:nvPr/>
            </p:nvSpPr>
            <p:spPr>
              <a:xfrm>
                <a:off x="9968883" y="5187167"/>
                <a:ext cx="137851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E25EC2D-689C-407D-BF27-5D5910FD6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883" y="5187167"/>
                <a:ext cx="1378519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FDF616-53A8-436F-8791-5D7AE691966C}"/>
                  </a:ext>
                </a:extLst>
              </p:cNvPr>
              <p:cNvSpPr/>
              <p:nvPr/>
            </p:nvSpPr>
            <p:spPr>
              <a:xfrm>
                <a:off x="8181695" y="1238631"/>
                <a:ext cx="36929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FDF616-53A8-436F-8791-5D7AE6919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695" y="1238631"/>
                <a:ext cx="369299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34CAEF-03B1-461B-9038-D4EA52565476}"/>
                  </a:ext>
                </a:extLst>
              </p:cNvPr>
              <p:cNvSpPr/>
              <p:nvPr/>
            </p:nvSpPr>
            <p:spPr>
              <a:xfrm>
                <a:off x="8798306" y="2354310"/>
                <a:ext cx="2459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D34CAEF-03B1-461B-9038-D4EA52565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306" y="2354310"/>
                <a:ext cx="2459776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5F4979-EFC1-4AE3-A2B9-59A33BE258E8}"/>
                  </a:ext>
                </a:extLst>
              </p:cNvPr>
              <p:cNvSpPr/>
              <p:nvPr/>
            </p:nvSpPr>
            <p:spPr>
              <a:xfrm>
                <a:off x="8866096" y="3506788"/>
                <a:ext cx="25457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为支持向量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95F4979-EFC1-4AE3-A2B9-59A33BE25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96" y="3506788"/>
                <a:ext cx="2545762" cy="461665"/>
              </a:xfrm>
              <a:prstGeom prst="rect">
                <a:avLst/>
              </a:prstGeom>
              <a:blipFill>
                <a:blip r:embed="rId9"/>
                <a:stretch>
                  <a:fillRect t="-9211" r="-287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E51CD903-B906-44FB-9E68-052CFC4CC657}"/>
              </a:ext>
            </a:extLst>
          </p:cNvPr>
          <p:cNvSpPr/>
          <p:nvPr/>
        </p:nvSpPr>
        <p:spPr>
          <a:xfrm>
            <a:off x="9797932" y="1855449"/>
            <a:ext cx="268448" cy="456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FCD86E44-B771-4EF2-B96C-4190B471DE6E}"/>
              </a:ext>
            </a:extLst>
          </p:cNvPr>
          <p:cNvSpPr/>
          <p:nvPr/>
        </p:nvSpPr>
        <p:spPr>
          <a:xfrm>
            <a:off x="9797932" y="2958184"/>
            <a:ext cx="268448" cy="456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5" y="3157198"/>
            <a:ext cx="2135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02B91-418F-4009-873A-B4262550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当数据存在</a:t>
            </a:r>
            <a:r>
              <a:rPr lang="zh-CN" altLang="en-US" b="1" dirty="0">
                <a:solidFill>
                  <a:srgbClr val="FF0000"/>
                </a:solidFill>
              </a:rPr>
              <a:t>噪声</a:t>
            </a:r>
            <a:r>
              <a:rPr lang="zh-CN" altLang="en-US" b="1" dirty="0"/>
              <a:t>，数据往往线性不可分。</a:t>
            </a:r>
            <a:endParaRPr lang="en-US" altLang="zh-CN" b="1" dirty="0"/>
          </a:p>
          <a:p>
            <a:r>
              <a:rPr lang="zh-CN" altLang="en-US" b="1" dirty="0"/>
              <a:t>对于这种偏离正常位置很远的噪声点，称为</a:t>
            </a:r>
            <a:r>
              <a:rPr lang="zh-CN" altLang="en-US" b="1" dirty="0">
                <a:solidFill>
                  <a:srgbClr val="FF0000"/>
                </a:solidFill>
              </a:rPr>
              <a:t>特异点（</a:t>
            </a:r>
            <a:r>
              <a:rPr lang="en-US" altLang="zh-CN" b="1" dirty="0">
                <a:solidFill>
                  <a:srgbClr val="FF0000"/>
                </a:solidFill>
              </a:rPr>
              <a:t>outlier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在原来的</a:t>
            </a:r>
            <a:r>
              <a:rPr lang="en-US" altLang="zh-CN" b="1" dirty="0"/>
              <a:t>SVM</a:t>
            </a:r>
            <a:r>
              <a:rPr lang="zh-CN" altLang="en-US" b="1" dirty="0"/>
              <a:t>模型里，</a:t>
            </a:r>
            <a:r>
              <a:rPr lang="en-US" altLang="zh-CN" b="1" dirty="0"/>
              <a:t>outlier</a:t>
            </a:r>
            <a:r>
              <a:rPr lang="zh-CN" altLang="en-US" b="1" dirty="0"/>
              <a:t>的存在有可能造成很大的影响，因为超平面本身就只有少数几个支持向量组成，如果这里面再有几个特异点，那影响就很大</a:t>
            </a:r>
          </a:p>
        </p:txBody>
      </p:sp>
    </p:spTree>
    <p:extLst>
      <p:ext uri="{BB962C8B-B14F-4D97-AF65-F5344CB8AC3E}">
        <p14:creationId xmlns:p14="http://schemas.microsoft.com/office/powerpoint/2010/main" val="124805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566D9-6DB9-4751-A903-D62FF12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引入变量，增加支付代价</a:t>
                </a:r>
                <a:r>
                  <a:rPr lang="en-US" altLang="zh-CN" dirty="0"/>
                  <a:t>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A02B91-418F-4009-873A-B4262550B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818F545-D068-4D1E-86A7-1BA53852D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7" y="423701"/>
            <a:ext cx="4827743" cy="4758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37671C-1164-4C6A-93BD-842892ADF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1" y="3305565"/>
            <a:ext cx="6189815" cy="253153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D152058-E238-4624-985D-9A60F452C85C}"/>
              </a:ext>
            </a:extLst>
          </p:cNvPr>
          <p:cNvSpPr/>
          <p:nvPr/>
        </p:nvSpPr>
        <p:spPr>
          <a:xfrm>
            <a:off x="7867688" y="1944388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0EF371-EC36-43A4-9CE7-7E1293C4EE2B}"/>
              </a:ext>
            </a:extLst>
          </p:cNvPr>
          <p:cNvSpPr/>
          <p:nvPr/>
        </p:nvSpPr>
        <p:spPr>
          <a:xfrm>
            <a:off x="10183957" y="2802990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/>
          <p:nvPr/>
        </p:nvCxnSpPr>
        <p:spPr>
          <a:xfrm>
            <a:off x="3876261" y="2375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0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AFE95D-AEFA-48D6-A93E-0FC74529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3" y="2045120"/>
            <a:ext cx="8664343" cy="10537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B2C74D-BB97-4BCE-A569-40ECA325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0B019F-3278-428B-87E1-A00C7582F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构建拉格朗日函数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先求极小值</a:t>
                </a:r>
                <a:endParaRPr lang="en-US" altLang="zh-CN" dirty="0"/>
              </a:p>
              <a:p>
                <a:pPr lvl="2"/>
                <a:r>
                  <a:rPr lang="zh-CN" altLang="en-US" sz="2400" dirty="0"/>
                  <a:t>对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zh-CN" altLang="en-US" sz="2400" dirty="0"/>
                  <a:t>求导</a:t>
                </a:r>
                <a:endParaRPr lang="en-US" altLang="zh-CN" sz="2400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0B019F-3278-428B-87E1-A00C7582F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5DB512-8987-4C56-A171-ABD226CB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4" y="3234787"/>
            <a:ext cx="6974406" cy="28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A960E-4692-4A23-A158-426212A2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B83ED-BAD5-45AC-8391-140BED69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zh-CN" altLang="en-US" dirty="0"/>
              <a:t>求极大值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BD382-5BBF-44C2-93A5-D8A9B636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299745"/>
            <a:ext cx="7345122" cy="11874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2F8C2-17BE-44BF-9849-90ECE6B0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97" y="2760684"/>
            <a:ext cx="6737663" cy="1427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0E6869-9C2B-486C-A2E1-D43454B8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2" y="3982773"/>
            <a:ext cx="4077381" cy="2517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D559C-4E6D-4144-8EF4-C60602EC3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59" y="4120694"/>
            <a:ext cx="5090502" cy="19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EA124-2243-4346-8C42-4732694C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47B79-35F6-4F95-9EB4-CEA43206C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满足</a:t>
            </a:r>
            <a:r>
              <a:rPr lang="en-US" altLang="zh-CN" dirty="0"/>
              <a:t>KKT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8D3E43-D7F6-41BB-B93B-A211F1C3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71" y="2900493"/>
            <a:ext cx="5019048" cy="32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AEE5D-B8AC-4713-A070-93A069EE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64" y="2771397"/>
            <a:ext cx="3275438" cy="1065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44E819-C93E-409B-932D-7174D25F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06" y="5129590"/>
            <a:ext cx="4323845" cy="96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99BBCA-79D8-466D-A6DF-C8BE3EA55D73}"/>
                  </a:ext>
                </a:extLst>
              </p:cNvPr>
              <p:cNvSpPr txBox="1"/>
              <p:nvPr/>
            </p:nvSpPr>
            <p:spPr>
              <a:xfrm>
                <a:off x="7916212" y="4046300"/>
                <a:ext cx="3618863" cy="9274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对于分量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99BBCA-79D8-466D-A6DF-C8BE3EA5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12" y="4046300"/>
                <a:ext cx="3618863" cy="927433"/>
              </a:xfrm>
              <a:prstGeom prst="rect">
                <a:avLst/>
              </a:prstGeom>
              <a:blipFill>
                <a:blip r:embed="rId6"/>
                <a:stretch>
                  <a:fillRect l="-2694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4B0EFE0-21FE-4E32-9B2C-1BF8AD6D1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9" y="1399875"/>
            <a:ext cx="9995472" cy="12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CABA6-E8CF-459C-86D6-B6A917EA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/>
              <p:nvPr/>
            </p:nvSpPr>
            <p:spPr>
              <a:xfrm>
                <a:off x="4281848" y="635401"/>
                <a:ext cx="3810666" cy="18959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6709171F-F389-43CB-9ED5-B3E916FBE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635401"/>
                <a:ext cx="3810666" cy="18959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/>
              <p:nvPr/>
            </p:nvSpPr>
            <p:spPr>
              <a:xfrm>
                <a:off x="5055242" y="2026099"/>
                <a:ext cx="2305952" cy="451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37BF88-66A6-4717-B001-56DB2A9E0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42" y="2026099"/>
                <a:ext cx="2305952" cy="451342"/>
              </a:xfrm>
              <a:prstGeom prst="rect">
                <a:avLst/>
              </a:prstGeom>
              <a:blipFill>
                <a:blip r:embed="rId3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/>
              <p:nvPr/>
            </p:nvSpPr>
            <p:spPr>
              <a:xfrm>
                <a:off x="4281848" y="2838543"/>
                <a:ext cx="3810666" cy="11809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altLang="zh-CN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0F2013-DFA1-441F-9216-150960BC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2838543"/>
                <a:ext cx="3810666" cy="11809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/>
              <p:nvPr/>
            </p:nvSpPr>
            <p:spPr>
              <a:xfrm>
                <a:off x="245346" y="4874997"/>
                <a:ext cx="3810666" cy="11809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是正数，分类正确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在间隔边界和超平面之间</a:t>
                </a:r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BDB4D9-8B41-4DB9-85B2-679593A74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6" y="4874997"/>
                <a:ext cx="3810666" cy="11809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/>
              <p:nvPr/>
            </p:nvSpPr>
            <p:spPr>
              <a:xfrm>
                <a:off x="4281848" y="4874997"/>
                <a:ext cx="3810666" cy="1180914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</a:rPr>
                  <a:t>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在超平面上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2C752CF-8E83-4047-95F6-A0C5C4C04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8" y="4874997"/>
                <a:ext cx="3810666" cy="11809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/>
              <p:nvPr/>
            </p:nvSpPr>
            <p:spPr>
              <a:xfrm>
                <a:off x="8256832" y="4874997"/>
                <a:ext cx="3810666" cy="1180914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是负数，分类错误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在超平面另外一侧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6964EEE-2044-4EE4-81DE-A7F77CBFC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32" y="4874997"/>
                <a:ext cx="3810666" cy="118091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68565BE-24FC-46A9-B260-3CAAB3EFE65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150679" y="4019457"/>
            <a:ext cx="4036502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E55BFC-46B9-4343-8B83-83FDD467D8E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187181" y="4019457"/>
            <a:ext cx="0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833D5C-ED4A-48FA-999E-44DEDEB70F6D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187181" y="4019457"/>
            <a:ext cx="3974984" cy="8555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687E0D47-4FC6-4701-A198-1E4FF924C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5" y="1109994"/>
            <a:ext cx="4649365" cy="3457097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E45CDFF-1886-434B-9F5B-4246A4B9A5D6}"/>
              </a:ext>
            </a:extLst>
          </p:cNvPr>
          <p:cNvSpPr txBox="1"/>
          <p:nvPr/>
        </p:nvSpPr>
        <p:spPr>
          <a:xfrm>
            <a:off x="1185662" y="3947178"/>
            <a:ext cx="6375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-1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01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BC58-3A7E-4DA2-B0A3-35985DE3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合页损失函数</a:t>
            </a:r>
            <a:r>
              <a:rPr lang="en-US" altLang="zh-CN" dirty="0"/>
              <a:t>hinge 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F68892-FBCF-41BB-9406-867B08607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𝑪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，其中：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den>
                    </m:f>
                  </m:oMath>
                </a14:m>
                <a:r>
                  <a:rPr lang="en-US" altLang="zh-CN" dirty="0">
                    <a:sym typeface="Wingdings" panose="05000000000000000000" pitchFamily="2" charset="2"/>
                  </a:rPr>
                  <a:t>  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𝑪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F68892-FBCF-41BB-9406-867B08607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FBCC63DF-3652-4266-8A8E-B2826FE21893}"/>
              </a:ext>
            </a:extLst>
          </p:cNvPr>
          <p:cNvGrpSpPr/>
          <p:nvPr/>
        </p:nvGrpSpPr>
        <p:grpSpPr>
          <a:xfrm>
            <a:off x="6006516" y="1223272"/>
            <a:ext cx="5899933" cy="3281616"/>
            <a:chOff x="4577612" y="1217425"/>
            <a:chExt cx="7328839" cy="353074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ED8186-9C63-4E84-A804-A691A0A4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0001" y="1300295"/>
              <a:ext cx="6356450" cy="344787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9ADB382-81DC-4DB2-8E17-FC9FA66CC3CB}"/>
                </a:ext>
              </a:extLst>
            </p:cNvPr>
            <p:cNvSpPr/>
            <p:nvPr/>
          </p:nvSpPr>
          <p:spPr>
            <a:xfrm>
              <a:off x="8514826" y="3429000"/>
              <a:ext cx="897622" cy="748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348E64-6A07-4EF7-B716-71F5EB55C808}"/>
                </a:ext>
              </a:extLst>
            </p:cNvPr>
            <p:cNvSpPr/>
            <p:nvPr/>
          </p:nvSpPr>
          <p:spPr>
            <a:xfrm>
              <a:off x="4577612" y="1217425"/>
              <a:ext cx="1539229" cy="9317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感知机损失函数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5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92B2F-ACDF-457C-9060-DAA90FF2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hinge 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1D30-DBB5-4991-875A-63079A22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,[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00B050"/>
                    </a:solidFill>
                  </a:rPr>
                  <a:t>共轭函数表示对偶函数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00B050"/>
                    </a:solidFill>
                  </a:rPr>
                  <a:t>共轭函数</a:t>
                </a:r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1D30-DBB5-4991-875A-63079A22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>
            <a:extLst>
              <a:ext uri="{FF2B5EF4-FFF2-40B4-BE49-F238E27FC236}">
                <a16:creationId xmlns:a16="http://schemas.microsoft.com/office/drawing/2014/main" id="{7714A4E6-A2DC-4197-B9A9-4052FF64A776}"/>
              </a:ext>
            </a:extLst>
          </p:cNvPr>
          <p:cNvSpPr/>
          <p:nvPr/>
        </p:nvSpPr>
        <p:spPr>
          <a:xfrm rot="16200000">
            <a:off x="2923539" y="876625"/>
            <a:ext cx="151054" cy="3212981"/>
          </a:xfrm>
          <a:prstGeom prst="leftBrace">
            <a:avLst>
              <a:gd name="adj1" fmla="val 11418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D9B27F-2A6B-4A12-869E-CE6D7BD2E816}"/>
              </a:ext>
            </a:extLst>
          </p:cNvPr>
          <p:cNvSpPr/>
          <p:nvPr/>
        </p:nvSpPr>
        <p:spPr>
          <a:xfrm>
            <a:off x="5434318" y="38545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原问题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59178CBB-7961-4119-B4F5-2AFDE2CA0698}"/>
              </a:ext>
            </a:extLst>
          </p:cNvPr>
          <p:cNvSpPr/>
          <p:nvPr/>
        </p:nvSpPr>
        <p:spPr>
          <a:xfrm rot="16200000">
            <a:off x="5527359" y="1948054"/>
            <a:ext cx="151054" cy="986232"/>
          </a:xfrm>
          <a:prstGeom prst="leftBrace">
            <a:avLst>
              <a:gd name="adj1" fmla="val 11418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CAF544-8D4D-4BCA-9811-230FCCC26E96}"/>
              </a:ext>
            </a:extLst>
          </p:cNvPr>
          <p:cNvSpPr/>
          <p:nvPr/>
        </p:nvSpPr>
        <p:spPr>
          <a:xfrm>
            <a:off x="4966251" y="2816171"/>
            <a:ext cx="1940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regulazation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1616B4-6B0A-40B2-BC6B-38C36225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16" y="4299509"/>
            <a:ext cx="3105577" cy="1600565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08B5EB-3C79-488B-9707-815A91F6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95" y="4326888"/>
            <a:ext cx="3342141" cy="9244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A75351-4D3C-4F23-AAB3-799F87C34B9E}"/>
              </a:ext>
            </a:extLst>
          </p:cNvPr>
          <p:cNvSpPr/>
          <p:nvPr/>
        </p:nvSpPr>
        <p:spPr>
          <a:xfrm>
            <a:off x="2069659" y="2834031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hinge loss function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BEF92A-FA62-4595-836D-D637368D2BC8}"/>
              </a:ext>
            </a:extLst>
          </p:cNvPr>
          <p:cNvSpPr/>
          <p:nvPr/>
        </p:nvSpPr>
        <p:spPr>
          <a:xfrm>
            <a:off x="5434318" y="49151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对偶问题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930621-F948-4CE4-AD80-5C0E6D44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20" y="1224793"/>
            <a:ext cx="4149612" cy="25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702" y="1283831"/>
            <a:ext cx="11080558" cy="4290337"/>
            <a:chOff x="511207" y="1108389"/>
            <a:chExt cx="11080558" cy="42903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94" b="18401"/>
            <a:stretch/>
          </p:blipFill>
          <p:spPr>
            <a:xfrm>
              <a:off x="511207" y="1114449"/>
              <a:ext cx="11080558" cy="427757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4110" y="1108389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1207" y="1110515"/>
              <a:ext cx="11074297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135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8D640-E5A6-400D-94A6-B5D6E6D4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42A1CF9-F1FA-4D30-848F-09C5740288B8}"/>
              </a:ext>
            </a:extLst>
          </p:cNvPr>
          <p:cNvCxnSpPr/>
          <p:nvPr/>
        </p:nvCxnSpPr>
        <p:spPr>
          <a:xfrm>
            <a:off x="738053" y="3896140"/>
            <a:ext cx="220648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41C735-DFE0-4B70-97D2-666BA4EC654E}"/>
              </a:ext>
            </a:extLst>
          </p:cNvPr>
          <p:cNvCxnSpPr>
            <a:cxnSpLocks/>
          </p:cNvCxnSpPr>
          <p:nvPr/>
        </p:nvCxnSpPr>
        <p:spPr>
          <a:xfrm flipV="1">
            <a:off x="753862" y="1855305"/>
            <a:ext cx="0" cy="204083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5FBC103-5731-4DC4-A915-22ECB7470749}"/>
              </a:ext>
            </a:extLst>
          </p:cNvPr>
          <p:cNvSpPr txBox="1"/>
          <p:nvPr/>
        </p:nvSpPr>
        <p:spPr>
          <a:xfrm flipH="1">
            <a:off x="890461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00C3A7-B973-4261-AFA6-ADA19A9538B1}"/>
              </a:ext>
            </a:extLst>
          </p:cNvPr>
          <p:cNvSpPr txBox="1"/>
          <p:nvPr/>
        </p:nvSpPr>
        <p:spPr>
          <a:xfrm flipH="1">
            <a:off x="890452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6CEEDC-E83D-4196-AFA0-D33C71A0D353}"/>
              </a:ext>
            </a:extLst>
          </p:cNvPr>
          <p:cNvSpPr txBox="1"/>
          <p:nvPr/>
        </p:nvSpPr>
        <p:spPr>
          <a:xfrm flipH="1">
            <a:off x="1748145" y="337858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1FCD7D-6569-40FC-B412-C069BF640C51}"/>
              </a:ext>
            </a:extLst>
          </p:cNvPr>
          <p:cNvSpPr txBox="1"/>
          <p:nvPr/>
        </p:nvSpPr>
        <p:spPr>
          <a:xfrm flipH="1">
            <a:off x="1748144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0F68AB-8616-49F2-B10F-CA43F44736D1}"/>
              </a:ext>
            </a:extLst>
          </p:cNvPr>
          <p:cNvCxnSpPr/>
          <p:nvPr/>
        </p:nvCxnSpPr>
        <p:spPr>
          <a:xfrm>
            <a:off x="4349270" y="3896140"/>
            <a:ext cx="220648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74DD61B-7779-4852-8B77-343AC7DA4E4F}"/>
              </a:ext>
            </a:extLst>
          </p:cNvPr>
          <p:cNvCxnSpPr>
            <a:cxnSpLocks/>
          </p:cNvCxnSpPr>
          <p:nvPr/>
        </p:nvCxnSpPr>
        <p:spPr>
          <a:xfrm flipV="1">
            <a:off x="4365079" y="1855305"/>
            <a:ext cx="0" cy="204083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8EFF1D-0CB6-43E2-9041-8191B18547EB}"/>
              </a:ext>
            </a:extLst>
          </p:cNvPr>
          <p:cNvSpPr txBox="1"/>
          <p:nvPr/>
        </p:nvSpPr>
        <p:spPr>
          <a:xfrm flipH="1">
            <a:off x="4501678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DF9527-FF76-4E0F-8D33-67F7B436FD62}"/>
              </a:ext>
            </a:extLst>
          </p:cNvPr>
          <p:cNvSpPr txBox="1"/>
          <p:nvPr/>
        </p:nvSpPr>
        <p:spPr>
          <a:xfrm flipH="1">
            <a:off x="5359361" y="2599157"/>
            <a:ext cx="3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9583ED-FEA7-4CAE-BBB7-DDED81A4B986}"/>
              </a:ext>
            </a:extLst>
          </p:cNvPr>
          <p:cNvSpPr txBox="1"/>
          <p:nvPr/>
        </p:nvSpPr>
        <p:spPr>
          <a:xfrm flipH="1">
            <a:off x="4501677" y="2429339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1304AD-8812-4D02-A7E6-19C7E88796F9}"/>
              </a:ext>
            </a:extLst>
          </p:cNvPr>
          <p:cNvSpPr txBox="1"/>
          <p:nvPr/>
        </p:nvSpPr>
        <p:spPr>
          <a:xfrm flipH="1">
            <a:off x="5359370" y="3273678"/>
            <a:ext cx="3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BC636A5-8BE5-4EA9-85E6-3698AEB439BA}"/>
              </a:ext>
            </a:extLst>
          </p:cNvPr>
          <p:cNvCxnSpPr/>
          <p:nvPr/>
        </p:nvCxnSpPr>
        <p:spPr>
          <a:xfrm>
            <a:off x="477078" y="2690949"/>
            <a:ext cx="1579165" cy="138409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6E53BCB-9340-4C02-B8D8-2B10B82092FA}"/>
              </a:ext>
            </a:extLst>
          </p:cNvPr>
          <p:cNvCxnSpPr/>
          <p:nvPr/>
        </p:nvCxnSpPr>
        <p:spPr>
          <a:xfrm>
            <a:off x="4481791" y="2276442"/>
            <a:ext cx="1579165" cy="138409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40CFD22-901A-4634-B318-53A9374B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97" y="1917289"/>
            <a:ext cx="2248960" cy="233891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E895E9E-6B29-4E44-8AE5-77C4248FB18E}"/>
              </a:ext>
            </a:extLst>
          </p:cNvPr>
          <p:cNvSpPr txBox="1"/>
          <p:nvPr/>
        </p:nvSpPr>
        <p:spPr>
          <a:xfrm>
            <a:off x="1530626" y="1513457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or </a:t>
            </a:r>
            <a:r>
              <a:rPr lang="zh-CN" altLang="en-US" b="1" dirty="0"/>
              <a:t>函数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46C467-4B62-45CA-9650-2079ABE2BDFE}"/>
              </a:ext>
            </a:extLst>
          </p:cNvPr>
          <p:cNvSpPr txBox="1"/>
          <p:nvPr/>
        </p:nvSpPr>
        <p:spPr>
          <a:xfrm>
            <a:off x="5172251" y="1484618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and </a:t>
            </a:r>
            <a:r>
              <a:rPr lang="zh-CN" altLang="en-US" b="1" dirty="0"/>
              <a:t>函数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C265A4-FA25-4CEB-A3DC-6306479C0895}"/>
              </a:ext>
            </a:extLst>
          </p:cNvPr>
          <p:cNvSpPr txBox="1"/>
          <p:nvPr/>
        </p:nvSpPr>
        <p:spPr>
          <a:xfrm>
            <a:off x="9241579" y="1484618"/>
            <a:ext cx="11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异或</a:t>
            </a:r>
            <a:r>
              <a:rPr lang="en-US" altLang="zh-CN" b="1" dirty="0"/>
              <a:t> </a:t>
            </a:r>
            <a:r>
              <a:rPr lang="zh-CN" altLang="en-US" b="1" dirty="0"/>
              <a:t>函数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5A2C961-F9C7-486A-B34C-7497B728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77" y="4384880"/>
            <a:ext cx="2306968" cy="2376408"/>
          </a:xfrm>
          <a:prstGeom prst="rect">
            <a:avLst/>
          </a:prstGeom>
        </p:spPr>
      </p:pic>
      <p:sp>
        <p:nvSpPr>
          <p:cNvPr id="32" name="箭头: 右弧形 31">
            <a:extLst>
              <a:ext uri="{FF2B5EF4-FFF2-40B4-BE49-F238E27FC236}">
                <a16:creationId xmlns:a16="http://schemas.microsoft.com/office/drawing/2014/main" id="{4A888AED-0426-4D11-916C-4EB83F9901EB}"/>
              </a:ext>
            </a:extLst>
          </p:cNvPr>
          <p:cNvSpPr/>
          <p:nvPr/>
        </p:nvSpPr>
        <p:spPr>
          <a:xfrm rot="2221292">
            <a:off x="8878800" y="4443751"/>
            <a:ext cx="725557" cy="1583041"/>
          </a:xfrm>
          <a:prstGeom prst="curvedLeftArrow">
            <a:avLst>
              <a:gd name="adj1" fmla="val 25000"/>
              <a:gd name="adj2" fmla="val 52458"/>
              <a:gd name="adj3" fmla="val 25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C435D97-ED13-4789-B90C-0A03E815B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80" y="5001875"/>
            <a:ext cx="1358816" cy="50825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FF22EF17-5C9D-48EC-8CEF-7D16361F5111}"/>
              </a:ext>
            </a:extLst>
          </p:cNvPr>
          <p:cNvSpPr txBox="1"/>
          <p:nvPr/>
        </p:nvSpPr>
        <p:spPr>
          <a:xfrm>
            <a:off x="523956" y="5001875"/>
            <a:ext cx="514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如果原始空间是有限维，即属性有限 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那么一定存在一个高位特征空间使样本可分</a:t>
            </a:r>
          </a:p>
        </p:txBody>
      </p:sp>
    </p:spTree>
    <p:extLst>
      <p:ext uri="{BB962C8B-B14F-4D97-AF65-F5344CB8AC3E}">
        <p14:creationId xmlns:p14="http://schemas.microsoft.com/office/powerpoint/2010/main" val="23330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E7A0F-57D5-43F5-A1F9-4CF8BFDD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E98B2-15F6-4A40-9A99-2D7A2718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644E-4160-4DC7-8FCD-1F4F06DD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55" y="1867775"/>
            <a:ext cx="4858385" cy="38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9416EB-1172-4330-B28E-5F11F328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60" y="2647426"/>
            <a:ext cx="3415350" cy="2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59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zh-CN" altLang="en-US" b="1" dirty="0"/>
                  <a:t>：设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是输入空间，又设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为特征空间（希尔伯特空间），如果存在一个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的映射：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b="1" dirty="0"/>
                  <a:t>   使得对所有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zh-CN" altLang="en-US" b="1" dirty="0"/>
                  <a:t>，函数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满足条件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/>
                  <a:t>    </a:t>
                </a:r>
                <a:r>
                  <a:rPr lang="zh-CN" altLang="en-US" b="1" dirty="0"/>
                  <a:t>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核函数</a:t>
                </a:r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映射函数</a:t>
                </a:r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b="1" dirty="0"/>
                  <a:t>为内积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>
            <a:cxnSpLocks/>
          </p:cNvCxnSpPr>
          <p:nvPr/>
        </p:nvCxnSpPr>
        <p:spPr>
          <a:xfrm>
            <a:off x="3876261" y="3588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60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E0585-C9DD-4B1A-82F3-E7B349C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b="1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0085B4"/>
                    </a:solidFill>
                  </a:rPr>
                  <a:t>1</a:t>
                </a:r>
                <a:r>
                  <a:rPr lang="zh-CN" altLang="en-US" b="1" dirty="0"/>
                  <a:t>：假设输入空间是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/>
                  <a:t>，核函数是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b="1" dirty="0"/>
                  <a:t>，试找出其相关的特征空间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zh-CN" altLang="en-US" b="1" dirty="0"/>
                  <a:t>和映射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zh-CN" altLang="en-US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三维：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            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443359-3A2F-415E-AB14-896C485E8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83705-6C90-4BC4-8283-E9F7B512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6AD2A0-B18C-4A08-85C3-617CE167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对偶形式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转换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b="1" dirty="0"/>
              <a:t>重写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2831C-C528-47C6-B4CA-7B2E581A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90" y="987342"/>
            <a:ext cx="6006791" cy="1420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F68C9F-B5FA-45DD-B089-187B4B34C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20" y="2910362"/>
            <a:ext cx="7155851" cy="1270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7A205-CAE2-4B1E-9324-8D406EB8A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20" y="4511584"/>
            <a:ext cx="6545847" cy="13750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5613AB-A416-45D8-BF4D-0DB87E803CA0}"/>
              </a:ext>
            </a:extLst>
          </p:cNvPr>
          <p:cNvSpPr/>
          <p:nvPr/>
        </p:nvSpPr>
        <p:spPr>
          <a:xfrm>
            <a:off x="7963270" y="1253331"/>
            <a:ext cx="949911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C21995-216C-4ACB-A25A-D90C94D0E264}"/>
              </a:ext>
            </a:extLst>
          </p:cNvPr>
          <p:cNvSpPr/>
          <p:nvPr/>
        </p:nvSpPr>
        <p:spPr>
          <a:xfrm>
            <a:off x="7884850" y="3012539"/>
            <a:ext cx="1951608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8D31B-9119-460D-9104-4DC05A52922A}"/>
              </a:ext>
            </a:extLst>
          </p:cNvPr>
          <p:cNvSpPr/>
          <p:nvPr/>
        </p:nvSpPr>
        <p:spPr>
          <a:xfrm>
            <a:off x="7937377" y="4771748"/>
            <a:ext cx="1407990" cy="8329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83705-6C90-4BC4-8283-E9F7B512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AD2A0-B18C-4A08-85C3-617CE167F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r>
                  <a:rPr lang="zh-CN" altLang="en-US" b="1" dirty="0"/>
                  <a:t>决策函数：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𝒔𝒊𝒈𝒏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𝒔𝒊𝒈𝒏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6AD2A0-B18C-4A08-85C3-617CE167F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692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3EFD3-EC82-4C8A-BBAB-08C045E6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正定核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A2E7E8-BC3F-4A87-BC05-0CCB13989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问题</a:t>
                </a:r>
                <a:r>
                  <a:rPr lang="zh-CN" altLang="en-US" dirty="0"/>
                  <a:t>：给定一个函数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，我们能否使用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zh-CN" altLang="en-US" dirty="0"/>
                  <a:t>来替代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计算，也就说，是否能够找出一个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zh-CN" altLang="en-US" dirty="0"/>
                  <a:t>，使得对于所有的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，都有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𝐊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定理</a:t>
                </a:r>
                <a:r>
                  <a:rPr lang="zh-CN" altLang="en-US" dirty="0"/>
                  <a:t>：设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/>
                  <a:t>是对称函数，则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为正定核函数的充要条件是对任意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𝛘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对应的</a:t>
                </a:r>
                <a:r>
                  <a:rPr lang="en-US" altLang="zh-CN" dirty="0"/>
                  <a:t>Gram</a:t>
                </a:r>
                <a:r>
                  <a:rPr lang="zh-CN" altLang="en-US" dirty="0"/>
                  <a:t>矩阵：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是半正定矩阵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我们不用去寻找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，而只需要在训练集上求出各个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，然后判断矩阵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是否是半正定即可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A2E7E8-BC3F-4A87-BC05-0CCB13989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 r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6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BB67F2-184A-4248-BC71-68AF5F484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给定一个大小为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/>
                  <a:t>的实对称矩阵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，若对于任意长度为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的非零向量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恒成立，则矩阵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是一个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正定矩阵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给定一个大小为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/>
                  <a:t>的实对称矩阵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，若对于任意长度为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的非零向量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恒成立，则矩阵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是一个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半正定矩阵</a:t>
                </a:r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BB67F2-184A-4248-BC71-68AF5F484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4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C72DF26-6D36-4E29-8667-BA25323FE73A}"/>
              </a:ext>
            </a:extLst>
          </p:cNvPr>
          <p:cNvSpPr txBox="1"/>
          <p:nvPr/>
        </p:nvSpPr>
        <p:spPr>
          <a:xfrm>
            <a:off x="421515" y="621864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愉快地分割线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A67201-E95D-4643-A6A6-64E6F89629A5}"/>
              </a:ext>
            </a:extLst>
          </p:cNvPr>
          <p:cNvSpPr txBox="1"/>
          <p:nvPr/>
        </p:nvSpPr>
        <p:spPr>
          <a:xfrm>
            <a:off x="421515" y="5593392"/>
            <a:ext cx="1064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</a:t>
            </a:r>
            <a:r>
              <a:rPr lang="zh-CN" altLang="en-US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r>
              <a:rPr lang="en-US" altLang="zh-CN" sz="2000" b="1" dirty="0">
                <a:solidFill>
                  <a:srgbClr val="FF66FF"/>
                </a:solidFill>
                <a:latin typeface="微软雅黑" panose="020B0503020204020204" charset="-122"/>
                <a:ea typeface="微软雅黑" panose="020B0503020204020204" charset="-122"/>
              </a:rPr>
              <a:t>-------------------------------------------------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271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D6126-B0AA-4652-9148-6CE33F7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常用核函数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1F1D8C-1206-4BBC-97EF-05529FEC0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89" y="1595783"/>
            <a:ext cx="9618222" cy="3666434"/>
          </a:xfrm>
        </p:spPr>
      </p:pic>
    </p:spTree>
    <p:extLst>
      <p:ext uri="{BB962C8B-B14F-4D97-AF65-F5344CB8AC3E}">
        <p14:creationId xmlns:p14="http://schemas.microsoft.com/office/powerpoint/2010/main" val="2666282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0E1AC-CBD5-492D-8807-33E279B9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1D7BF-DFD9-42D9-ADAD-25B1AA06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56F82-4805-4237-8F82-1DB2FEC8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59" y="1278915"/>
            <a:ext cx="6219707" cy="3049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49511-63DB-473C-BD91-57141325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95" y="4664988"/>
            <a:ext cx="4438310" cy="1429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72283-5153-464C-8339-2F71A2BD6B34}"/>
                  </a:ext>
                </a:extLst>
              </p:cNvPr>
              <p:cNvSpPr txBox="1"/>
              <p:nvPr/>
            </p:nvSpPr>
            <p:spPr>
              <a:xfrm>
                <a:off x="1884095" y="4728416"/>
                <a:ext cx="3263317" cy="11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72283-5153-464C-8339-2F71A2BD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95" y="4728416"/>
                <a:ext cx="3263317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947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1ECE54D-D148-4454-A345-B27C410A45BD}"/>
              </a:ext>
            </a:extLst>
          </p:cNvPr>
          <p:cNvGrpSpPr/>
          <p:nvPr/>
        </p:nvGrpSpPr>
        <p:grpSpPr>
          <a:xfrm>
            <a:off x="365517" y="1400012"/>
            <a:ext cx="11042297" cy="4297862"/>
            <a:chOff x="1808423" y="1290955"/>
            <a:chExt cx="11042297" cy="429786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580728-41D3-487F-A00F-C3329742CFF0}"/>
                </a:ext>
              </a:extLst>
            </p:cNvPr>
            <p:cNvSpPr txBox="1"/>
            <p:nvPr/>
          </p:nvSpPr>
          <p:spPr>
            <a:xfrm>
              <a:off x="9144692" y="1480748"/>
              <a:ext cx="224726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089795-8B9E-48C0-9E0A-A9F312FAF265}"/>
                </a:ext>
              </a:extLst>
            </p:cNvPr>
            <p:cNvSpPr txBox="1"/>
            <p:nvPr/>
          </p:nvSpPr>
          <p:spPr>
            <a:xfrm>
              <a:off x="9085822" y="3207821"/>
              <a:ext cx="23061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序列最小最优化算法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FC2119D-67C3-4E16-8273-0C9597BD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23" y="1290955"/>
              <a:ext cx="11042297" cy="429786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560117-7383-4EAE-9BEB-20270F561047}"/>
                </a:ext>
              </a:extLst>
            </p:cNvPr>
            <p:cNvSpPr/>
            <p:nvPr/>
          </p:nvSpPr>
          <p:spPr>
            <a:xfrm>
              <a:off x="2129528" y="1290955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F6D7CB-E367-4C21-AD38-1659EB7AEFFE}"/>
                </a:ext>
              </a:extLst>
            </p:cNvPr>
            <p:cNvSpPr/>
            <p:nvPr/>
          </p:nvSpPr>
          <p:spPr>
            <a:xfrm>
              <a:off x="1823977" y="1295780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0C2CF1-BA9C-4A08-B21C-0CD0F6DDDBD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68F62E-2008-4480-ABE5-AA8A66BFF35F}"/>
              </a:ext>
            </a:extLst>
          </p:cNvPr>
          <p:cNvSpPr txBox="1"/>
          <p:nvPr/>
        </p:nvSpPr>
        <p:spPr>
          <a:xfrm>
            <a:off x="7550784" y="3157198"/>
            <a:ext cx="2306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序列最小最优化算法</a:t>
            </a:r>
          </a:p>
        </p:txBody>
      </p:sp>
    </p:spTree>
    <p:extLst>
      <p:ext uri="{BB962C8B-B14F-4D97-AF65-F5344CB8AC3E}">
        <p14:creationId xmlns:p14="http://schemas.microsoft.com/office/powerpoint/2010/main" val="31721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C9836-DE5E-464D-BF14-402F6CFE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85477C-E05C-48E5-A95A-80D57CA8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377627"/>
                <a:ext cx="11661105" cy="4787743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   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1998</a:t>
                </a:r>
                <a:r>
                  <a:rPr lang="zh-CN" altLang="en-US" dirty="0"/>
                  <a:t>年，由</a:t>
                </a:r>
                <a:r>
                  <a:rPr lang="en-US" altLang="zh-CN" dirty="0"/>
                  <a:t>Platt</a:t>
                </a:r>
                <a:r>
                  <a:rPr lang="zh-CN" altLang="en-US" dirty="0"/>
                  <a:t>提出的序列最小最优化算法</a:t>
                </a:r>
                <a:r>
                  <a:rPr lang="en-US" altLang="zh-CN" dirty="0"/>
                  <a:t>(SMO)</a:t>
                </a:r>
                <a:r>
                  <a:rPr lang="zh-CN" altLang="en-US" dirty="0"/>
                  <a:t>可以高效的求解上述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问题，它把原始求解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个参数二次规划问题分解成很多个子二次规划问题分别求解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基本思路：如果所有变量的解都满足此优化问题的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KKT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条件，那么这个最优化问题就得到解决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85477C-E05C-48E5-A95A-80D57CA8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377627"/>
                <a:ext cx="11661105" cy="4787743"/>
              </a:xfrm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5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CB0AA-EC0A-4958-91A1-D3AD485A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B8BC-C01D-4DCE-92BB-EBD60E3B7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69905"/>
                <a:ext cx="11661105" cy="4787743"/>
              </a:xfrm>
            </p:spPr>
            <p:txBody>
              <a:bodyPr/>
              <a:lstStyle/>
              <a:p>
                <a:r>
                  <a:rPr lang="zh-CN" altLang="en-US" dirty="0"/>
                  <a:t>假设选择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为参数，固定其它，目标函数就变成一个二元函数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B8BC-C01D-4DCE-92BB-EBD60E3B7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69905"/>
                <a:ext cx="11661105" cy="4787743"/>
              </a:xfr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D85E43-4F43-4AD1-BDA8-2124819B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78" y="2255799"/>
            <a:ext cx="8296336" cy="25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09953-0251-418A-B064-9E9177B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5072F-1108-409E-A6CA-46C29A52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线性分类器：寻找一个超平面，将不同样本分开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D7E09-3E44-49AD-9908-3092B2EF1E73}"/>
              </a:ext>
            </a:extLst>
          </p:cNvPr>
          <p:cNvSpPr/>
          <p:nvPr/>
        </p:nvSpPr>
        <p:spPr>
          <a:xfrm>
            <a:off x="3876261" y="237545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E49EE0-3134-476B-AC68-A2333C6CED3C}"/>
              </a:ext>
            </a:extLst>
          </p:cNvPr>
          <p:cNvCxnSpPr>
            <a:cxnSpLocks/>
          </p:cNvCxnSpPr>
          <p:nvPr/>
        </p:nvCxnSpPr>
        <p:spPr>
          <a:xfrm>
            <a:off x="3876261" y="3588026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AE107B4-C1E9-41A5-9911-D36C6043F3DF}"/>
              </a:ext>
            </a:extLst>
          </p:cNvPr>
          <p:cNvSpPr/>
          <p:nvPr/>
        </p:nvSpPr>
        <p:spPr>
          <a:xfrm>
            <a:off x="6838122" y="256429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D2A8CE-1840-400A-9525-1535AA77A7EF}"/>
              </a:ext>
            </a:extLst>
          </p:cNvPr>
          <p:cNvSpPr/>
          <p:nvPr/>
        </p:nvSpPr>
        <p:spPr>
          <a:xfrm>
            <a:off x="7666383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BEE39E-6E3B-4B06-98EF-505135D48C9C}"/>
              </a:ext>
            </a:extLst>
          </p:cNvPr>
          <p:cNvSpPr/>
          <p:nvPr/>
        </p:nvSpPr>
        <p:spPr>
          <a:xfrm>
            <a:off x="6096000" y="280385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C38F27-B215-4568-AD60-6ADDFC75AFB8}"/>
              </a:ext>
            </a:extLst>
          </p:cNvPr>
          <p:cNvSpPr/>
          <p:nvPr/>
        </p:nvSpPr>
        <p:spPr>
          <a:xfrm>
            <a:off x="6694004" y="326997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11A76C-0E14-491F-A251-0E2C05BE2E23}"/>
              </a:ext>
            </a:extLst>
          </p:cNvPr>
          <p:cNvSpPr/>
          <p:nvPr/>
        </p:nvSpPr>
        <p:spPr>
          <a:xfrm>
            <a:off x="6501848" y="397565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75D684-BB67-4C08-837B-06DB7DC3A5F2}"/>
              </a:ext>
            </a:extLst>
          </p:cNvPr>
          <p:cNvSpPr/>
          <p:nvPr/>
        </p:nvSpPr>
        <p:spPr>
          <a:xfrm>
            <a:off x="7512326" y="424400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AA2EB9-8F72-4C7D-9896-ED9D84723952}"/>
              </a:ext>
            </a:extLst>
          </p:cNvPr>
          <p:cNvSpPr/>
          <p:nvPr/>
        </p:nvSpPr>
        <p:spPr>
          <a:xfrm>
            <a:off x="4323702" y="396848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3E8345-BBD7-43FF-9609-896392F0412F}"/>
              </a:ext>
            </a:extLst>
          </p:cNvPr>
          <p:cNvSpPr/>
          <p:nvPr/>
        </p:nvSpPr>
        <p:spPr>
          <a:xfrm>
            <a:off x="5571891" y="440303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1AEB3-F4A4-4EFE-AEDE-7138E22BDC83}"/>
              </a:ext>
            </a:extLst>
          </p:cNvPr>
          <p:cNvSpPr/>
          <p:nvPr/>
        </p:nvSpPr>
        <p:spPr>
          <a:xfrm>
            <a:off x="4055525" y="491987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B87FD6-86E4-40BF-A4F3-7E89A08B23B0}"/>
              </a:ext>
            </a:extLst>
          </p:cNvPr>
          <p:cNvSpPr/>
          <p:nvPr/>
        </p:nvSpPr>
        <p:spPr>
          <a:xfrm>
            <a:off x="4552483" y="456205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E4A54F-2C8D-4CDA-9CD8-D913EBBB8DBF}"/>
              </a:ext>
            </a:extLst>
          </p:cNvPr>
          <p:cNvSpPr/>
          <p:nvPr/>
        </p:nvSpPr>
        <p:spPr>
          <a:xfrm>
            <a:off x="4771144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57C009-ABBD-415D-9F66-AB11AF0F0930}"/>
              </a:ext>
            </a:extLst>
          </p:cNvPr>
          <p:cNvSpPr/>
          <p:nvPr/>
        </p:nvSpPr>
        <p:spPr>
          <a:xfrm>
            <a:off x="6096000" y="557570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DCCA494-B75F-44A8-AAEF-ACE5EB455B9D}"/>
              </a:ext>
            </a:extLst>
          </p:cNvPr>
          <p:cNvCxnSpPr/>
          <p:nvPr/>
        </p:nvCxnSpPr>
        <p:spPr>
          <a:xfrm>
            <a:off x="3876261" y="237545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C9B7E26-D3CB-4503-B13C-E730611ECFBF}"/>
              </a:ext>
            </a:extLst>
          </p:cNvPr>
          <p:cNvCxnSpPr/>
          <p:nvPr/>
        </p:nvCxnSpPr>
        <p:spPr>
          <a:xfrm>
            <a:off x="3876261" y="2803857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178C9A-E9CF-42B1-B054-80218A9B05B8}"/>
              </a:ext>
            </a:extLst>
          </p:cNvPr>
          <p:cNvCxnSpPr/>
          <p:nvPr/>
        </p:nvCxnSpPr>
        <p:spPr>
          <a:xfrm>
            <a:off x="3886560" y="3141643"/>
            <a:ext cx="4343400" cy="243406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82C4819-1757-4464-8E43-145DACB2A2A2}"/>
              </a:ext>
            </a:extLst>
          </p:cNvPr>
          <p:cNvCxnSpPr>
            <a:cxnSpLocks/>
          </p:cNvCxnSpPr>
          <p:nvPr/>
        </p:nvCxnSpPr>
        <p:spPr>
          <a:xfrm>
            <a:off x="3865962" y="3269974"/>
            <a:ext cx="4353699" cy="206553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5663CAD-CD81-4DC4-85A1-461F29D5A0F5}"/>
              </a:ext>
            </a:extLst>
          </p:cNvPr>
          <p:cNvCxnSpPr>
            <a:cxnSpLocks/>
          </p:cNvCxnSpPr>
          <p:nvPr/>
        </p:nvCxnSpPr>
        <p:spPr>
          <a:xfrm>
            <a:off x="3886560" y="3695894"/>
            <a:ext cx="4343400" cy="1060832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36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127E-CDB6-4C59-8F5A-2C3CF289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34242E-3C8E-4E0F-9709-6E8D1243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79" y="338025"/>
            <a:ext cx="8489659" cy="63672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62FD78-B6E1-429C-B312-1AD2BC560DDD}"/>
              </a:ext>
            </a:extLst>
          </p:cNvPr>
          <p:cNvSpPr/>
          <p:nvPr/>
        </p:nvSpPr>
        <p:spPr>
          <a:xfrm>
            <a:off x="6258187" y="5394121"/>
            <a:ext cx="1132514" cy="8053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13701-FE65-44C0-A887-2ACCAE2D6A01}"/>
              </a:ext>
            </a:extLst>
          </p:cNvPr>
          <p:cNvSpPr txBox="1"/>
          <p:nvPr/>
        </p:nvSpPr>
        <p:spPr>
          <a:xfrm>
            <a:off x="7625592" y="4823778"/>
            <a:ext cx="5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363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0E631B-6561-4B12-ACF3-9574F1F6E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05" y="106452"/>
            <a:ext cx="8860128" cy="6645096"/>
          </a:xfrm>
        </p:spPr>
      </p:pic>
    </p:spTree>
    <p:extLst>
      <p:ext uri="{BB962C8B-B14F-4D97-AF65-F5344CB8AC3E}">
        <p14:creationId xmlns:p14="http://schemas.microsoft.com/office/powerpoint/2010/main" val="3610932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012417-1243-4DCD-8047-BC624E302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7" y="248016"/>
            <a:ext cx="8482624" cy="6361968"/>
          </a:xfrm>
        </p:spPr>
      </p:pic>
    </p:spTree>
    <p:extLst>
      <p:ext uri="{BB962C8B-B14F-4D97-AF65-F5344CB8AC3E}">
        <p14:creationId xmlns:p14="http://schemas.microsoft.com/office/powerpoint/2010/main" val="4271146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1C6D61-3407-4710-B48D-C6F7C968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9178" y="-2037277"/>
            <a:ext cx="6244536" cy="111014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3150D6-32D3-407A-86FA-76580A934B36}"/>
              </a:ext>
            </a:extLst>
          </p:cNvPr>
          <p:cNvSpPr/>
          <p:nvPr/>
        </p:nvSpPr>
        <p:spPr>
          <a:xfrm>
            <a:off x="4865614" y="1174459"/>
            <a:ext cx="880845" cy="44461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138DB-46A0-46E3-A0FF-F716511D572B}"/>
              </a:ext>
            </a:extLst>
          </p:cNvPr>
          <p:cNvSpPr/>
          <p:nvPr/>
        </p:nvSpPr>
        <p:spPr>
          <a:xfrm>
            <a:off x="5882080" y="5985648"/>
            <a:ext cx="1256951" cy="44461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2547BF-F62F-49CE-B39B-79CAE230B742}"/>
              </a:ext>
            </a:extLst>
          </p:cNvPr>
          <p:cNvSpPr/>
          <p:nvPr/>
        </p:nvSpPr>
        <p:spPr>
          <a:xfrm>
            <a:off x="8341453" y="6002758"/>
            <a:ext cx="1256951" cy="44461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0AD6FB-2DAD-4CE3-A49B-210D0C5B5C50}"/>
              </a:ext>
            </a:extLst>
          </p:cNvPr>
          <p:cNvSpPr/>
          <p:nvPr/>
        </p:nvSpPr>
        <p:spPr>
          <a:xfrm>
            <a:off x="6743382" y="1136392"/>
            <a:ext cx="1256951" cy="44461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BE149AA-FD88-4353-8945-22E2C52BF721}"/>
              </a:ext>
            </a:extLst>
          </p:cNvPr>
          <p:cNvSpPr/>
          <p:nvPr/>
        </p:nvSpPr>
        <p:spPr>
          <a:xfrm>
            <a:off x="5947794" y="1174459"/>
            <a:ext cx="497749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62FA88B-E220-4E1C-B4E9-0969F49EA940}"/>
              </a:ext>
            </a:extLst>
          </p:cNvPr>
          <p:cNvSpPr/>
          <p:nvPr/>
        </p:nvSpPr>
        <p:spPr>
          <a:xfrm>
            <a:off x="8184826" y="1139996"/>
            <a:ext cx="556502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808DEF-01C1-4C52-8B2F-0D578D029BEA}"/>
              </a:ext>
            </a:extLst>
          </p:cNvPr>
          <p:cNvSpPr/>
          <p:nvPr/>
        </p:nvSpPr>
        <p:spPr>
          <a:xfrm>
            <a:off x="7371857" y="5985648"/>
            <a:ext cx="628476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30DFA0-1FE0-44E1-B8E4-A63E4F09A16F}"/>
              </a:ext>
            </a:extLst>
          </p:cNvPr>
          <p:cNvSpPr/>
          <p:nvPr/>
        </p:nvSpPr>
        <p:spPr>
          <a:xfrm>
            <a:off x="9857764" y="6022229"/>
            <a:ext cx="628476" cy="4446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9074F0-2B7F-48C2-B148-E9358AFFA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0668" y="-508065"/>
            <a:ext cx="4750664" cy="8445627"/>
          </a:xfrm>
        </p:spPr>
      </p:pic>
    </p:spTree>
    <p:extLst>
      <p:ext uri="{BB962C8B-B14F-4D97-AF65-F5344CB8AC3E}">
        <p14:creationId xmlns:p14="http://schemas.microsoft.com/office/powerpoint/2010/main" val="29598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CD601-A0A2-4927-89D7-CFD239BA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36D65-E8E5-4A32-B3CC-92690F584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𝝇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此处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𝝇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异号：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同号：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36D65-E8E5-4A32-B3CC-92690F584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E61CE9A-62C7-4BA1-B49F-122FBE7E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2" y="675853"/>
            <a:ext cx="8370057" cy="3703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846E22-08E7-4641-BF7A-06CB3AE7F91B}"/>
              </a:ext>
            </a:extLst>
          </p:cNvPr>
          <p:cNvSpPr txBox="1"/>
          <p:nvPr/>
        </p:nvSpPr>
        <p:spPr>
          <a:xfrm>
            <a:off x="11009278" y="2543160"/>
            <a:ext cx="977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k-C)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E1885D-2477-4B70-8130-11814D72F1D2}"/>
              </a:ext>
            </a:extLst>
          </p:cNvPr>
          <p:cNvSpPr/>
          <p:nvPr/>
        </p:nvSpPr>
        <p:spPr>
          <a:xfrm>
            <a:off x="8750453" y="770408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(k-C, C)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8C5A54-1468-4338-911B-C1BBD619FB61}"/>
              </a:ext>
            </a:extLst>
          </p:cNvPr>
          <p:cNvSpPr/>
          <p:nvPr/>
        </p:nvSpPr>
        <p:spPr>
          <a:xfrm>
            <a:off x="8151367" y="145363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k)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E9F6A4-36E0-494C-9E95-AA15604209FA}"/>
              </a:ext>
            </a:extLst>
          </p:cNvPr>
          <p:cNvSpPr/>
          <p:nvPr/>
        </p:nvSpPr>
        <p:spPr>
          <a:xfrm>
            <a:off x="10170425" y="267764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(k, 0)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6A3CA4-4689-491E-A91A-6D0B3F9C6EE6}"/>
              </a:ext>
            </a:extLst>
          </p:cNvPr>
          <p:cNvSpPr/>
          <p:nvPr/>
        </p:nvSpPr>
        <p:spPr>
          <a:xfrm>
            <a:off x="9986079" y="1570137"/>
            <a:ext cx="538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k&gt;C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991B47-417C-4DD5-8BF8-C01B703FEE12}"/>
              </a:ext>
            </a:extLst>
          </p:cNvPr>
          <p:cNvSpPr/>
          <p:nvPr/>
        </p:nvSpPr>
        <p:spPr>
          <a:xfrm>
            <a:off x="9447149" y="2093259"/>
            <a:ext cx="538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k&lt;C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78EA77-4896-4835-9CF6-7263DD23C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4" y="4759729"/>
            <a:ext cx="2512698" cy="79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B43ED8-E8A2-43D7-8D25-E9BAA3E99415}"/>
                  </a:ext>
                </a:extLst>
              </p:cNvPr>
              <p:cNvSpPr txBox="1"/>
              <p:nvPr/>
            </p:nvSpPr>
            <p:spPr>
              <a:xfrm>
                <a:off x="4146943" y="4434447"/>
                <a:ext cx="3268587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B43ED8-E8A2-43D7-8D25-E9BAA3E99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943" y="4434447"/>
                <a:ext cx="3268587" cy="383951"/>
              </a:xfrm>
              <a:prstGeom prst="rect">
                <a:avLst/>
              </a:prstGeom>
              <a:blipFill>
                <a:blip r:embed="rId5"/>
                <a:stretch>
                  <a:fillRect l="-1493" t="-1587" r="-29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F45AE1-DAA0-404B-82C5-0E2EC6D678A9}"/>
                  </a:ext>
                </a:extLst>
              </p:cNvPr>
              <p:cNvSpPr txBox="1"/>
              <p:nvPr/>
            </p:nvSpPr>
            <p:spPr>
              <a:xfrm>
                <a:off x="4150975" y="5187730"/>
                <a:ext cx="3903440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F45AE1-DAA0-404B-82C5-0E2EC6D6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75" y="5187730"/>
                <a:ext cx="3903440" cy="383951"/>
              </a:xfrm>
              <a:prstGeom prst="rect">
                <a:avLst/>
              </a:prstGeom>
              <a:blipFill>
                <a:blip r:embed="rId6"/>
                <a:stretch>
                  <a:fillRect l="-1250" t="-3175" r="-218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19E0C4-C057-4A40-8D44-F45877BDD62E}"/>
                  </a:ext>
                </a:extLst>
              </p:cNvPr>
              <p:cNvSpPr txBox="1"/>
              <p:nvPr/>
            </p:nvSpPr>
            <p:spPr>
              <a:xfrm>
                <a:off x="8214673" y="4462978"/>
                <a:ext cx="383252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19E0C4-C057-4A40-8D44-F45877BDD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673" y="4462978"/>
                <a:ext cx="3832524" cy="383951"/>
              </a:xfrm>
              <a:prstGeom prst="rect">
                <a:avLst/>
              </a:prstGeom>
              <a:blipFill>
                <a:blip r:embed="rId7"/>
                <a:stretch>
                  <a:fillRect l="-1274" t="-3175" r="-222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3F808C-1D64-42C0-B691-A1689BAF1373}"/>
                  </a:ext>
                </a:extLst>
              </p:cNvPr>
              <p:cNvSpPr txBox="1"/>
              <p:nvPr/>
            </p:nvSpPr>
            <p:spPr>
              <a:xfrm>
                <a:off x="8218705" y="5216261"/>
                <a:ext cx="3339504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3F808C-1D64-42C0-B691-A1689BAF1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05" y="5216261"/>
                <a:ext cx="3339504" cy="383951"/>
              </a:xfrm>
              <a:prstGeom prst="rect">
                <a:avLst/>
              </a:prstGeom>
              <a:blipFill>
                <a:blip r:embed="rId8"/>
                <a:stretch>
                  <a:fillRect l="-1460" t="-3175" r="-2737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E3624D8-96F9-429D-9123-1C2475CFBAA9}"/>
              </a:ext>
            </a:extLst>
          </p:cNvPr>
          <p:cNvSpPr/>
          <p:nvPr/>
        </p:nvSpPr>
        <p:spPr>
          <a:xfrm>
            <a:off x="4462943" y="2543160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FFB27FA-1404-48B1-B6F0-9DD85CC5E02C}"/>
              </a:ext>
            </a:extLst>
          </p:cNvPr>
          <p:cNvSpPr/>
          <p:nvPr/>
        </p:nvSpPr>
        <p:spPr>
          <a:xfrm>
            <a:off x="5503146" y="3102178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C33521-69E9-4666-85C9-B72EBAC60306}"/>
              </a:ext>
            </a:extLst>
          </p:cNvPr>
          <p:cNvSpPr/>
          <p:nvPr/>
        </p:nvSpPr>
        <p:spPr>
          <a:xfrm>
            <a:off x="6697629" y="815512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5EB2F2C-E95B-49C0-8A23-69CB67C314DA}"/>
              </a:ext>
            </a:extLst>
          </p:cNvPr>
          <p:cNvSpPr/>
          <p:nvPr/>
        </p:nvSpPr>
        <p:spPr>
          <a:xfrm>
            <a:off x="7249241" y="1533688"/>
            <a:ext cx="393130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ED77714-9ABD-49E4-AF5C-D2FCD68C53CC}"/>
              </a:ext>
            </a:extLst>
          </p:cNvPr>
          <p:cNvSpPr/>
          <p:nvPr/>
        </p:nvSpPr>
        <p:spPr>
          <a:xfrm>
            <a:off x="10521849" y="2733075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580E247-EFDC-40A5-AAA0-4A7FEE897DE5}"/>
              </a:ext>
            </a:extLst>
          </p:cNvPr>
          <p:cNvSpPr/>
          <p:nvPr/>
        </p:nvSpPr>
        <p:spPr>
          <a:xfrm>
            <a:off x="8465109" y="1499806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114F368-16CB-47A9-BAA9-E79E8D68CFFE}"/>
              </a:ext>
            </a:extLst>
          </p:cNvPr>
          <p:cNvSpPr/>
          <p:nvPr/>
        </p:nvSpPr>
        <p:spPr>
          <a:xfrm>
            <a:off x="11334343" y="2571327"/>
            <a:ext cx="460578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59C2894-7F6C-4898-A8FC-C5A531715543}"/>
              </a:ext>
            </a:extLst>
          </p:cNvPr>
          <p:cNvSpPr/>
          <p:nvPr/>
        </p:nvSpPr>
        <p:spPr>
          <a:xfrm>
            <a:off x="9283563" y="781164"/>
            <a:ext cx="327171" cy="33855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5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6" grpId="0" animBg="1"/>
      <p:bldP spid="26" grpId="1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2CECA-55B8-44C5-9CF2-819C7E6A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32B01-7F7A-480D-8339-1FEC1C3A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经过剪辑之后的结果：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4F666-3A17-4893-A05E-3E3B6C9C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49" y="4228051"/>
            <a:ext cx="5063914" cy="14027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15B1C5-CCE5-43BB-8DA7-1B20B987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6" y="2247408"/>
            <a:ext cx="7236779" cy="1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F478-6916-4954-BB1E-091F163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两个变量的选择</a:t>
            </a:r>
            <a:endParaRPr lang="en-US" altLang="zh-CN" dirty="0"/>
          </a:p>
          <a:p>
            <a:pPr lvl="1"/>
            <a:r>
              <a:rPr lang="zh-CN" altLang="en-US" dirty="0"/>
              <a:t>外层循环</a:t>
            </a:r>
            <a:endParaRPr lang="en-US" altLang="zh-CN" dirty="0"/>
          </a:p>
          <a:p>
            <a:pPr lvl="1"/>
            <a:r>
              <a:rPr lang="zh-CN" altLang="en-US" dirty="0"/>
              <a:t>违反</a:t>
            </a:r>
            <a:r>
              <a:rPr lang="en-US" altLang="zh-CN" dirty="0"/>
              <a:t>KKT</a:t>
            </a:r>
            <a:r>
              <a:rPr lang="zh-CN" altLang="en-US" dirty="0"/>
              <a:t>条件的样本点，其对应的变量作为第一个变量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DC4F1-FD2B-48DF-86AB-5DA0E9BC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49" y="3429000"/>
            <a:ext cx="6485825" cy="27285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0D0F7A-6C08-44DB-AE9B-1CD6EA207004}"/>
              </a:ext>
            </a:extLst>
          </p:cNvPr>
          <p:cNvSpPr txBox="1"/>
          <p:nvPr/>
        </p:nvSpPr>
        <p:spPr>
          <a:xfrm>
            <a:off x="7541703" y="4202884"/>
            <a:ext cx="262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先看支持向量</a:t>
            </a:r>
          </a:p>
        </p:txBody>
      </p:sp>
    </p:spTree>
    <p:extLst>
      <p:ext uri="{BB962C8B-B14F-4D97-AF65-F5344CB8AC3E}">
        <p14:creationId xmlns:p14="http://schemas.microsoft.com/office/powerpoint/2010/main" val="129619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SMO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F478-6916-4954-BB1E-091F16323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内层循环</a:t>
                </a:r>
                <a:endParaRPr lang="en-US" altLang="zh-CN" dirty="0"/>
              </a:p>
              <a:p>
                <a:r>
                  <a:rPr lang="zh-CN" altLang="en-US" dirty="0"/>
                  <a:t>希望使第二个变量的变化足够大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如果内存循环找到的点不能让目标函数有足够的下降， 可以采用遍历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支持向量点</a:t>
                </a:r>
                <a:r>
                  <a:rPr lang="zh-CN" altLang="en-US" dirty="0"/>
                  <a:t>来做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直到目标函数有足够的下降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如果所有的支持向量做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都不能让目标函数有足够的下降，可以跳出循环，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重新选择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F478-6916-4954-BB1E-091F16323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0BE7D89-B01B-4B7F-B99F-2CDFFAA0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96" y="3048026"/>
            <a:ext cx="4726850" cy="11884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59E5FA-3F7F-48A0-A59F-70C0E0C31B91}"/>
              </a:ext>
            </a:extLst>
          </p:cNvPr>
          <p:cNvSpPr/>
          <p:nvPr/>
        </p:nvSpPr>
        <p:spPr>
          <a:xfrm>
            <a:off x="5799747" y="3229791"/>
            <a:ext cx="1121169" cy="45297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2B90-28A3-4C8D-A5F3-18B48C4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SMO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F478-6916-4954-BB1E-091F163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阈值</a:t>
            </a:r>
            <a:r>
              <a:rPr lang="en-US" altLang="zh-CN" dirty="0"/>
              <a:t>b</a:t>
            </a:r>
            <a:r>
              <a:rPr lang="zh-CN" altLang="en-US" dirty="0"/>
              <a:t>和误差</a:t>
            </a:r>
            <a:r>
              <a:rPr lang="en-US" altLang="zh-CN" dirty="0"/>
              <a:t>E</a:t>
            </a:r>
            <a:r>
              <a:rPr lang="zh-CN" altLang="en-US" dirty="0"/>
              <a:t>的更新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B95C7-3EAC-466D-82B0-CC3FA5C9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9" y="2306221"/>
            <a:ext cx="2909021" cy="1157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343528-3B60-4011-B53D-D6C97583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31" y="2332336"/>
            <a:ext cx="7437316" cy="1295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27A5AF-32BB-4AE0-8E36-5BAC291A8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99" y="3687909"/>
            <a:ext cx="6974581" cy="1157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418EC4-C87D-4083-A8D2-6BE3CE1E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10" y="4936786"/>
            <a:ext cx="7032758" cy="123420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B31ACF3-4C0D-4E32-907C-953923AD507C}"/>
              </a:ext>
            </a:extLst>
          </p:cNvPr>
          <p:cNvSpPr/>
          <p:nvPr/>
        </p:nvSpPr>
        <p:spPr>
          <a:xfrm>
            <a:off x="3767599" y="2787481"/>
            <a:ext cx="410953" cy="266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C18DFE1-19AB-43AB-9215-9557A7A8C53D}"/>
              </a:ext>
            </a:extLst>
          </p:cNvPr>
          <p:cNvSpPr/>
          <p:nvPr/>
        </p:nvSpPr>
        <p:spPr>
          <a:xfrm>
            <a:off x="3976273" y="4681428"/>
            <a:ext cx="268556" cy="427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F2D019-D757-4B2C-8F5A-AAEB6B450EAF}"/>
              </a:ext>
            </a:extLst>
          </p:cNvPr>
          <p:cNvSpPr/>
          <p:nvPr/>
        </p:nvSpPr>
        <p:spPr>
          <a:xfrm>
            <a:off x="528506" y="5050172"/>
            <a:ext cx="2265028" cy="110443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52CEE5-AE4E-4F69-B9B9-081F3D031811}"/>
              </a:ext>
            </a:extLst>
          </p:cNvPr>
          <p:cNvSpPr/>
          <p:nvPr/>
        </p:nvSpPr>
        <p:spPr>
          <a:xfrm>
            <a:off x="5580076" y="2454016"/>
            <a:ext cx="2364298" cy="110443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ACF57-E29F-46C9-8D56-D03E3EB7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39C43-6B08-4940-9AAE-0F3FCBA6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支持向量机是</a:t>
            </a:r>
            <a:r>
              <a:rPr lang="en-US" altLang="zh-CN" dirty="0"/>
              <a:t>90</a:t>
            </a:r>
            <a:r>
              <a:rPr lang="zh-CN" altLang="en-US" dirty="0"/>
              <a:t>年代中期发展起来的基于统计学习理论的一种机器学习方法，通过寻求</a:t>
            </a:r>
            <a:r>
              <a:rPr lang="zh-CN" altLang="en-US" b="1" dirty="0">
                <a:solidFill>
                  <a:srgbClr val="FF0000"/>
                </a:solidFill>
              </a:rPr>
              <a:t>结构化风险最小</a:t>
            </a:r>
            <a:r>
              <a:rPr lang="zh-CN" altLang="en-US" dirty="0"/>
              <a:t>来提高学习机的</a:t>
            </a:r>
            <a:r>
              <a:rPr lang="zh-CN" altLang="en-US" b="1" dirty="0">
                <a:solidFill>
                  <a:srgbClr val="FF0000"/>
                </a:solidFill>
              </a:rPr>
              <a:t>泛化能力</a:t>
            </a:r>
            <a:r>
              <a:rPr lang="zh-CN" altLang="en-US" dirty="0"/>
              <a:t>，从而达到在统计样本量比较少的情况下，亦能获得良好统计规律的目的</a:t>
            </a:r>
            <a:endParaRPr lang="en-US" altLang="zh-CN" dirty="0"/>
          </a:p>
          <a:p>
            <a:r>
              <a:rPr lang="zh-CN" altLang="en-US" b="1" dirty="0"/>
              <a:t>二分类的模型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基本模型</a:t>
            </a:r>
            <a:r>
              <a:rPr lang="zh-CN" altLang="en-US" dirty="0"/>
              <a:t>：在特征空间上的</a:t>
            </a:r>
            <a:r>
              <a:rPr lang="zh-CN" altLang="en-US" b="1" dirty="0">
                <a:solidFill>
                  <a:srgbClr val="FF0000"/>
                </a:solidFill>
              </a:rPr>
              <a:t>间隔最大</a:t>
            </a:r>
            <a:r>
              <a:rPr lang="zh-CN" altLang="en-US" dirty="0"/>
              <a:t>的线性分类器，即</a:t>
            </a:r>
            <a:r>
              <a:rPr lang="en-US" altLang="zh-CN" dirty="0"/>
              <a:t>SVM</a:t>
            </a:r>
            <a:r>
              <a:rPr lang="zh-CN" altLang="en-US" dirty="0"/>
              <a:t>的学习策略便是间隔最大化，最终转化为一个凸二次规划问题的求解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254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C276-11AF-42D6-90FD-D67005E6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序列最小最优化算法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850C59-2CC3-4AC6-AD06-A5E6DC3D0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阈值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和误差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的更新</a:t>
                </a:r>
              </a:p>
              <a:p>
                <a:r>
                  <a:rPr lang="en-US" altLang="zh-CN" dirty="0"/>
                  <a:t>  </a:t>
                </a:r>
              </a:p>
              <a:p>
                <a:r>
                  <a:rPr lang="en-US" altLang="zh-CN" dirty="0"/>
                  <a:t> 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 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𝒏𝒆𝒘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850C59-2CC3-4AC6-AD06-A5E6DC3D0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 t="-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0F5451-90F3-4808-A21D-534F3D6D3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1" y="2112291"/>
            <a:ext cx="6778149" cy="6876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59A71A-A2AD-47A7-9CC6-430807DA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7" y="2819869"/>
            <a:ext cx="7359113" cy="593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071A3C-0181-4CE6-AFB5-1D09D8706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1" y="3721365"/>
            <a:ext cx="3260958" cy="14512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9233E66-E624-4C2D-A61A-C6FFCE83D5CB}"/>
              </a:ext>
            </a:extLst>
          </p:cNvPr>
          <p:cNvSpPr/>
          <p:nvPr/>
        </p:nvSpPr>
        <p:spPr>
          <a:xfrm>
            <a:off x="829822" y="3683122"/>
            <a:ext cx="3241853" cy="15276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52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5AB754-E4B1-44F0-A026-85BA4EE4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58" y="1502225"/>
            <a:ext cx="8253653" cy="3853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B38154-1060-45DE-970E-5F87800D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7F5A5-6340-439D-AC95-AAAA08CE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3E614-F33E-412E-AC88-0F75785E2EE7}"/>
                  </a:ext>
                </a:extLst>
              </p:cNvPr>
              <p:cNvSpPr txBox="1"/>
              <p:nvPr/>
            </p:nvSpPr>
            <p:spPr>
              <a:xfrm>
                <a:off x="6327066" y="3282613"/>
                <a:ext cx="5058116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33E614-F33E-412E-AC88-0F75785E2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66" y="3282613"/>
                <a:ext cx="5058116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773773-0436-48C3-A86A-477511E4D924}"/>
                  </a:ext>
                </a:extLst>
              </p:cNvPr>
              <p:cNvSpPr txBox="1"/>
              <p:nvPr/>
            </p:nvSpPr>
            <p:spPr>
              <a:xfrm>
                <a:off x="11414602" y="3332947"/>
                <a:ext cx="5001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773773-0436-48C3-A86A-477511E4D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602" y="3332947"/>
                <a:ext cx="500137" cy="369332"/>
              </a:xfrm>
              <a:prstGeom prst="rect">
                <a:avLst/>
              </a:prstGeom>
              <a:blipFill>
                <a:blip r:embed="rId4"/>
                <a:stretch>
                  <a:fillRect l="-19277" r="-1927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B70DB-C7B4-44DB-BDB7-3FB2E81E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673CF6-BA97-4870-9E81-1750F594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实现一个</a:t>
            </a:r>
            <a:r>
              <a:rPr lang="en-US" altLang="zh-CN" dirty="0"/>
              <a:t>SVM</a:t>
            </a:r>
            <a:r>
              <a:rPr lang="zh-CN" altLang="en-US" dirty="0"/>
              <a:t>分类方法</a:t>
            </a:r>
            <a:endParaRPr lang="en-US" altLang="zh-CN" dirty="0"/>
          </a:p>
          <a:p>
            <a:pPr lvl="1"/>
            <a:r>
              <a:rPr lang="zh-CN" altLang="en-US" dirty="0"/>
              <a:t>要求不能调用现成的包</a:t>
            </a:r>
            <a:endParaRPr lang="en-US" altLang="zh-CN" dirty="0"/>
          </a:p>
          <a:p>
            <a:pPr lvl="1"/>
            <a:r>
              <a:rPr lang="zh-CN" altLang="en-US" dirty="0"/>
              <a:t>数据见群文件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提交要求</a:t>
            </a:r>
            <a:endParaRPr lang="en-US" altLang="zh-CN" dirty="0"/>
          </a:p>
          <a:p>
            <a:pPr lvl="2"/>
            <a:r>
              <a:rPr lang="zh-CN" altLang="en-US" dirty="0"/>
              <a:t>源代码</a:t>
            </a:r>
            <a:r>
              <a:rPr lang="en-US" altLang="zh-CN" dirty="0"/>
              <a:t>+</a:t>
            </a:r>
            <a:r>
              <a:rPr lang="zh-CN" altLang="en-US" dirty="0"/>
              <a:t>说明文档（包括主要程序内容，数据处理，结果）</a:t>
            </a:r>
            <a:endParaRPr lang="en-US" altLang="zh-CN" dirty="0"/>
          </a:p>
          <a:p>
            <a:pPr lvl="1"/>
            <a:r>
              <a:rPr lang="zh-CN" altLang="en-US" dirty="0"/>
              <a:t>提交待定</a:t>
            </a:r>
            <a:endParaRPr lang="en-US" altLang="zh-CN" dirty="0"/>
          </a:p>
          <a:p>
            <a:pPr lvl="2"/>
            <a:r>
              <a:rPr lang="zh-CN" altLang="en-US" dirty="0"/>
              <a:t>后续会结合其他方法一起，所有方法说明最后都放到一个文档中，最终附上几种方法的结果比较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2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3000" b="1" dirty="0">
                    <a:solidFill>
                      <a:srgbClr val="FF0000"/>
                    </a:solidFill>
                  </a:rPr>
                  <a:t>输入空间中任一点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3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到</m:t>
                    </m:r>
                  </m:oMath>
                </a14:m>
                <a:r>
                  <a:rPr lang="zh-CN" altLang="en-US" sz="3000" b="1" dirty="0">
                    <a:solidFill>
                      <a:srgbClr val="FF0000"/>
                    </a:solidFill>
                  </a:rPr>
                  <a:t>超平面</a:t>
                </a:r>
                <a:r>
                  <a:rPr lang="en-US" altLang="zh-CN" sz="3000" b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3000" b="1" dirty="0">
                    <a:solidFill>
                      <a:srgbClr val="FF0000"/>
                    </a:solidFill>
                  </a:rPr>
                  <a:t>的距离</a:t>
                </a:r>
                <a:endParaRPr lang="en-US" altLang="zh-CN" sz="3000" b="1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84BDD06-3D8F-47E0-B8D4-071989312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98" y="5021984"/>
            <a:ext cx="1952783" cy="77126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76C0124-C3C5-4ED9-A343-B6D4D74B6F84}"/>
              </a:ext>
            </a:extLst>
          </p:cNvPr>
          <p:cNvGrpSpPr/>
          <p:nvPr/>
        </p:nvGrpSpPr>
        <p:grpSpPr>
          <a:xfrm>
            <a:off x="2425375" y="2198833"/>
            <a:ext cx="3077771" cy="2460333"/>
            <a:chOff x="8725766" y="1540168"/>
            <a:chExt cx="3077771" cy="2460333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750256B-B12D-408A-BC62-6884F695E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25766" y="3067050"/>
              <a:ext cx="229465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1ADBBFC-5861-4DFC-A3F8-8D2381733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5891" y="1819275"/>
              <a:ext cx="0" cy="21812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FA511B-D790-4749-85B5-D51722CC11F4}"/>
                </a:ext>
              </a:extLst>
            </p:cNvPr>
            <p:cNvCxnSpPr/>
            <p:nvPr/>
          </p:nvCxnSpPr>
          <p:spPr>
            <a:xfrm>
              <a:off x="9382125" y="2042922"/>
              <a:ext cx="1362075" cy="136207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BDDA682-A9E6-4F0E-B312-861EC4CF5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3095" y="2145410"/>
              <a:ext cx="438150" cy="409576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64F71C9-758D-4936-A64C-62E56000E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4836" y="2350198"/>
              <a:ext cx="618911" cy="578549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DAF18A7-5A44-4524-A1A5-1030D89ACC88}"/>
                    </a:ext>
                  </a:extLst>
                </p:cNvPr>
                <p:cNvSpPr txBox="1"/>
                <p:nvPr/>
              </p:nvSpPr>
              <p:spPr>
                <a:xfrm>
                  <a:off x="9576522" y="1540168"/>
                  <a:ext cx="656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DAF18A7-5A44-4524-A1A5-1030D89A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522" y="1540168"/>
                  <a:ext cx="6563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5424865-B90D-4165-884F-C9A33C33B314}"/>
                    </a:ext>
                  </a:extLst>
                </p:cNvPr>
                <p:cNvSpPr txBox="1"/>
                <p:nvPr/>
              </p:nvSpPr>
              <p:spPr>
                <a:xfrm>
                  <a:off x="10841614" y="3035665"/>
                  <a:ext cx="656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5424865-B90D-4165-884F-C9A33C33B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614" y="3035665"/>
                  <a:ext cx="65635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078B341-879C-4047-B7BF-BFB1F345CE15}"/>
                    </a:ext>
                  </a:extLst>
                </p:cNvPr>
                <p:cNvSpPr txBox="1"/>
                <p:nvPr/>
              </p:nvSpPr>
              <p:spPr>
                <a:xfrm>
                  <a:off x="10199543" y="1834347"/>
                  <a:ext cx="656359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078B341-879C-4047-B7BF-BFB1F345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543" y="1834347"/>
                  <a:ext cx="656359" cy="3702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F65EE5B-D82C-493C-B2D0-1D8CA0A8F94E}"/>
                    </a:ext>
                  </a:extLst>
                </p:cNvPr>
                <p:cNvSpPr txBox="1"/>
                <p:nvPr/>
              </p:nvSpPr>
              <p:spPr>
                <a:xfrm>
                  <a:off x="9542752" y="2494031"/>
                  <a:ext cx="656359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F65EE5B-D82C-493C-B2D0-1D8CA0A8F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2752" y="2494031"/>
                  <a:ext cx="656359" cy="3702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3D1F8F2-109E-4544-869A-9AB1C7B30980}"/>
                    </a:ext>
                  </a:extLst>
                </p:cNvPr>
                <p:cNvSpPr txBox="1"/>
                <p:nvPr/>
              </p:nvSpPr>
              <p:spPr>
                <a:xfrm>
                  <a:off x="10058837" y="2228550"/>
                  <a:ext cx="3662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3D1F8F2-109E-4544-869A-9AB1C7B30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837" y="2228550"/>
                  <a:ext cx="36627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D127B14-A4EA-425A-83ED-979B245F5E56}"/>
                    </a:ext>
                  </a:extLst>
                </p:cNvPr>
                <p:cNvSpPr txBox="1"/>
                <p:nvPr/>
              </p:nvSpPr>
              <p:spPr>
                <a:xfrm>
                  <a:off x="10814556" y="2302553"/>
                  <a:ext cx="366277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D127B14-A4EA-425A-83ED-979B245F5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4556" y="2302553"/>
                  <a:ext cx="366277" cy="3702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4CD9CDB-7942-46D5-9FBF-6C1E322EE116}"/>
                    </a:ext>
                  </a:extLst>
                </p:cNvPr>
                <p:cNvSpPr/>
                <p:nvPr/>
              </p:nvSpPr>
              <p:spPr>
                <a:xfrm>
                  <a:off x="9782278" y="3385936"/>
                  <a:ext cx="20212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4CD9CDB-7942-46D5-9FBF-6C1E322EE1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278" y="3385936"/>
                  <a:ext cx="202125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087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D1ECA-1929-40A8-82B2-D67A6FDE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68" y="2231471"/>
            <a:ext cx="2893531" cy="25511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6CA9AC-8E81-4849-8FAE-C76A3D13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DB72B6-B887-4C74-9D34-B6F3F338B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函数间隔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一个点距离分离超平面的远近可以表示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分类预测的确信程度</a:t>
                </a:r>
                <a:endParaRPr lang="en-US" altLang="zh-CN" b="1" dirty="0">
                  <a:solidFill>
                    <a:srgbClr val="0085B4"/>
                  </a:solidFill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b="1" dirty="0"/>
                  <a:t>相对表示点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/>
                  <a:t>到超平面的远近；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/>
                  <a:t>的符号与类标记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/>
                  <a:t>的符号是否一致能够表示分类是否正确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所以，用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来表示分类的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正确性及确信度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DB72B6-B887-4C74-9D34-B6F3F338B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84" t="-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694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3072</Words>
  <Application>Microsoft Office PowerPoint</Application>
  <PresentationFormat>宽屏</PresentationFormat>
  <Paragraphs>518</Paragraphs>
  <Slides>72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等线</vt:lpstr>
      <vt:lpstr>华文仿宋</vt:lpstr>
      <vt:lpstr>华文楷体</vt:lpstr>
      <vt:lpstr>楷体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Office Theme</vt:lpstr>
      <vt:lpstr>Office 主题</vt:lpstr>
      <vt:lpstr>PowerPoint 演示文稿</vt:lpstr>
      <vt:lpstr>PowerPoint 演示文稿</vt:lpstr>
      <vt:lpstr>PowerPoint 演示文稿</vt:lpstr>
      <vt:lpstr>线性可分支持向量机</vt:lpstr>
      <vt:lpstr>线性可分支持向量机</vt:lpstr>
      <vt:lpstr>线性可分支持向量机</vt:lpstr>
      <vt:lpstr>支持向量机（SVM）</vt:lpstr>
      <vt:lpstr>感知机学习策略</vt:lpstr>
      <vt:lpstr>间隔</vt:lpstr>
      <vt:lpstr>间隔</vt:lpstr>
      <vt:lpstr>间隔</vt:lpstr>
      <vt:lpstr>间隔最大化</vt:lpstr>
      <vt:lpstr>线性可分支持向量机</vt:lpstr>
      <vt:lpstr>线性可分支持向量机</vt:lpstr>
      <vt:lpstr>PowerPoint 演示文稿</vt:lpstr>
      <vt:lpstr>PowerPoint 演示文稿</vt:lpstr>
      <vt:lpstr>求解最优化</vt:lpstr>
      <vt:lpstr>对偶问题</vt:lpstr>
      <vt:lpstr>对偶问题</vt:lpstr>
      <vt:lpstr>对偶问题</vt:lpstr>
      <vt:lpstr>求解最优化</vt:lpstr>
      <vt:lpstr>求解最优化</vt:lpstr>
      <vt:lpstr>PowerPoint 演示文稿</vt:lpstr>
      <vt:lpstr>PowerPoint 演示文稿</vt:lpstr>
      <vt:lpstr>PowerPoint 演示文稿</vt:lpstr>
      <vt:lpstr>SVM</vt:lpstr>
      <vt:lpstr>SVM的对偶问题</vt:lpstr>
      <vt:lpstr>对偶问题</vt:lpstr>
      <vt:lpstr>SVM的对偶问题</vt:lpstr>
      <vt:lpstr>SVM的对偶问题</vt:lpstr>
      <vt:lpstr>SVM的对偶问题</vt:lpstr>
      <vt:lpstr>解的等价</vt:lpstr>
      <vt:lpstr>SVM对偶问题解</vt:lpstr>
      <vt:lpstr>SVM对偶问题</vt:lpstr>
      <vt:lpstr>例7.2</vt:lpstr>
      <vt:lpstr>例7.2</vt:lpstr>
      <vt:lpstr>PowerPoint 演示文稿</vt:lpstr>
      <vt:lpstr>线性支持向量机</vt:lpstr>
      <vt:lpstr>线性支持向量机</vt:lpstr>
      <vt:lpstr>线性支持向量机</vt:lpstr>
      <vt:lpstr>线性支持向量机</vt:lpstr>
      <vt:lpstr>线性支持向量机</vt:lpstr>
      <vt:lpstr>支持向量</vt:lpstr>
      <vt:lpstr>合页损失函数hinge loss function</vt:lpstr>
      <vt:lpstr>hinge loss function</vt:lpstr>
      <vt:lpstr>PowerPoint 演示文稿</vt:lpstr>
      <vt:lpstr>核函数</vt:lpstr>
      <vt:lpstr>核函数</vt:lpstr>
      <vt:lpstr>核函数</vt:lpstr>
      <vt:lpstr>核函数</vt:lpstr>
      <vt:lpstr>核函数应用</vt:lpstr>
      <vt:lpstr>核函数应用</vt:lpstr>
      <vt:lpstr>正定核</vt:lpstr>
      <vt:lpstr>PowerPoint 演示文稿</vt:lpstr>
      <vt:lpstr>常用核函数</vt:lpstr>
      <vt:lpstr>非线性支持向量机</vt:lpstr>
      <vt:lpstr>PowerPoint 演示文稿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SMO</vt:lpstr>
      <vt:lpstr>序列最小最优化算法</vt:lpstr>
      <vt:lpstr>SMO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mary</cp:lastModifiedBy>
  <cp:revision>224</cp:revision>
  <dcterms:created xsi:type="dcterms:W3CDTF">2020-02-27T08:41:55Z</dcterms:created>
  <dcterms:modified xsi:type="dcterms:W3CDTF">2020-04-29T08:27:40Z</dcterms:modified>
</cp:coreProperties>
</file>